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7" r:id="rId2"/>
    <p:sldId id="348" r:id="rId3"/>
    <p:sldId id="349" r:id="rId4"/>
    <p:sldId id="341" r:id="rId5"/>
    <p:sldId id="342" r:id="rId6"/>
    <p:sldId id="345" r:id="rId7"/>
    <p:sldId id="344" r:id="rId8"/>
    <p:sldId id="343" r:id="rId9"/>
    <p:sldId id="346" r:id="rId10"/>
    <p:sldId id="347" r:id="rId11"/>
    <p:sldId id="336" r:id="rId12"/>
    <p:sldId id="350"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630"/>
    <a:srgbClr val="3F8158"/>
    <a:srgbClr val="003300"/>
    <a:srgbClr val="006600"/>
    <a:srgbClr val="1B3527"/>
    <a:srgbClr val="006666"/>
    <a:srgbClr val="2E923A"/>
    <a:srgbClr val="17391D"/>
    <a:srgbClr val="427E5F"/>
    <a:srgbClr val="1C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364" autoAdjust="0"/>
  </p:normalViewPr>
  <p:slideViewPr>
    <p:cSldViewPr>
      <p:cViewPr varScale="1">
        <p:scale>
          <a:sx n="130" d="100"/>
          <a:sy n="130" d="100"/>
        </p:scale>
        <p:origin x="138" y="39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911D-1E3E-4725-91F9-FF94F884CDBF}" type="datetimeFigureOut">
              <a:rPr lang="en-US" smtClean="0"/>
              <a:pPr/>
              <a:t>9/7/2022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2C7393-C4C9-40A3-A388-FB24E9905DE8}" type="slidenum">
              <a:rPr lang="en-US" smtClean="0"/>
              <a:pPr/>
              <a:t>‹#›</a:t>
            </a:fld>
            <a:endParaRPr lang="en-US"/>
          </a:p>
        </p:txBody>
      </p:sp>
    </p:spTree>
    <p:extLst>
      <p:ext uri="{BB962C8B-B14F-4D97-AF65-F5344CB8AC3E}">
        <p14:creationId xmlns:p14="http://schemas.microsoft.com/office/powerpoint/2010/main" val="3852970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7391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9/7/2022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33184"/>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a:extLst>
              <a:ext uri="{FF2B5EF4-FFF2-40B4-BE49-F238E27FC236}">
                <a16:creationId xmlns:a16="http://schemas.microsoft.com/office/drawing/2014/main" id="{61190A45-462E-EE78-FEF6-8C7EB4283C11}"/>
              </a:ext>
            </a:extLst>
          </p:cNvPr>
          <p:cNvSpPr/>
          <p:nvPr/>
        </p:nvSpPr>
        <p:spPr>
          <a:xfrm>
            <a:off x="1094766" y="438150"/>
            <a:ext cx="6954468" cy="1323439"/>
          </a:xfrm>
          <a:prstGeom prst="rect">
            <a:avLst/>
          </a:prstGeom>
          <a:noFill/>
        </p:spPr>
        <p:txBody>
          <a:bodyPr wrap="none" lIns="91440" tIns="45720" rIns="91440" bIns="45720">
            <a:spAutoFit/>
          </a:bodyPr>
          <a:lstStyle/>
          <a:p>
            <a:pPr algn="ctr"/>
            <a:r>
              <a:rPr lang="en-US" sz="4000" b="0" cap="none" spc="0" dirty="0">
                <a:ln w="0"/>
                <a:solidFill>
                  <a:srgbClr val="00B0F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ỦY BAN NH</a:t>
            </a:r>
            <a:r>
              <a:rPr lang="en-US" sz="4000" dirty="0">
                <a:ln w="0"/>
                <a:solidFill>
                  <a:srgbClr val="00B0F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ÂN DÂN QUẬN 4</a:t>
            </a:r>
          </a:p>
          <a:p>
            <a:pPr algn="ctr"/>
            <a:r>
              <a:rPr lang="en-US" sz="4000" b="0" cap="none" spc="0" dirty="0">
                <a:ln w="0"/>
                <a:solidFill>
                  <a:srgbClr val="00B0F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TRƯỜNG THCS VÂN ĐỒN</a:t>
            </a:r>
          </a:p>
        </p:txBody>
      </p:sp>
      <p:sp>
        <p:nvSpPr>
          <p:cNvPr id="3" name="Rectangle 2">
            <a:extLst>
              <a:ext uri="{FF2B5EF4-FFF2-40B4-BE49-F238E27FC236}">
                <a16:creationId xmlns:a16="http://schemas.microsoft.com/office/drawing/2014/main" id="{2613BFDE-DB09-3A68-C72F-FDDEE2CEAF90}"/>
              </a:ext>
            </a:extLst>
          </p:cNvPr>
          <p:cNvSpPr/>
          <p:nvPr/>
        </p:nvSpPr>
        <p:spPr>
          <a:xfrm>
            <a:off x="1516356" y="2107541"/>
            <a:ext cx="6111288" cy="923330"/>
          </a:xfrm>
          <a:prstGeom prst="rect">
            <a:avLst/>
          </a:prstGeom>
          <a:noFill/>
        </p:spPr>
        <p:txBody>
          <a:bodyPr wrap="none" lIns="91440" tIns="45720" rIns="91440" bIns="45720">
            <a:spAutoFit/>
          </a:bodyPr>
          <a:lstStyle/>
          <a:p>
            <a:pPr algn="ctr"/>
            <a:r>
              <a:rPr lang="en-US" sz="5400" b="0" cap="none" spc="0" dirty="0">
                <a:ln w="0"/>
                <a:solidFill>
                  <a:srgbClr val="FFC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GIÁO ÁN ĐIỆN TỬ</a:t>
            </a:r>
          </a:p>
        </p:txBody>
      </p:sp>
      <p:sp>
        <p:nvSpPr>
          <p:cNvPr id="6" name="Rectangle 5">
            <a:extLst>
              <a:ext uri="{FF2B5EF4-FFF2-40B4-BE49-F238E27FC236}">
                <a16:creationId xmlns:a16="http://schemas.microsoft.com/office/drawing/2014/main" id="{8C46B65E-9115-0168-E3D1-368B9DE4E550}"/>
              </a:ext>
            </a:extLst>
          </p:cNvPr>
          <p:cNvSpPr/>
          <p:nvPr/>
        </p:nvSpPr>
        <p:spPr>
          <a:xfrm>
            <a:off x="384173" y="3265591"/>
            <a:ext cx="8529900" cy="1323439"/>
          </a:xfrm>
          <a:prstGeom prst="rect">
            <a:avLst/>
          </a:prstGeom>
          <a:noFill/>
        </p:spPr>
        <p:txBody>
          <a:bodyPr wrap="none" lIns="91440" tIns="45720" rIns="91440" bIns="45720">
            <a:spAutoFit/>
          </a:bodyPr>
          <a:lstStyle/>
          <a:p>
            <a:pPr algn="ctr"/>
            <a:r>
              <a:rPr lang="en-US" sz="8000" b="0" cap="none" spc="0" dirty="0">
                <a:ln w="0"/>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MÔN NGỮ VĂN 8</a:t>
            </a:r>
          </a:p>
        </p:txBody>
      </p:sp>
    </p:spTree>
    <p:extLst>
      <p:ext uri="{BB962C8B-B14F-4D97-AF65-F5344CB8AC3E}">
        <p14:creationId xmlns:p14="http://schemas.microsoft.com/office/powerpoint/2010/main" val="317557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28575"/>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266700" y="311408"/>
            <a:ext cx="8610600" cy="4832092"/>
          </a:xfrm>
          <a:prstGeom prst="rect">
            <a:avLst/>
          </a:prstGeom>
        </p:spPr>
        <p:txBody>
          <a:bodyPr wrap="square">
            <a:spAutoFit/>
          </a:bodyPr>
          <a:lstStyle/>
          <a:p>
            <a:pPr>
              <a:spcAft>
                <a:spcPts val="0"/>
              </a:spcAft>
              <a:tabLst>
                <a:tab pos="697230" algn="l"/>
              </a:tabLst>
            </a:pPr>
            <a:r>
              <a:rPr kumimoji="0" lang="pt-BR" sz="240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nl-NL" sz="2400" b="1" i="1" dirty="0">
                <a:solidFill>
                  <a:srgbClr val="FFFF00"/>
                </a:solidFill>
                <a:latin typeface="Times New Roman" panose="02020603050405020304" pitchFamily="18" charset="0"/>
                <a:ea typeface="Times New Roman" panose="02020603050405020304" pitchFamily="18" charset="0"/>
              </a:rPr>
              <a:t>2- Thực hành:</a:t>
            </a:r>
            <a:endParaRPr lang="en-US" sz="2400" dirty="0">
              <a:solidFill>
                <a:srgbClr val="FFFF00"/>
              </a:solidFill>
              <a:latin typeface="Times New Roman" panose="02020603050405020304" pitchFamily="18" charset="0"/>
              <a:ea typeface="Times New Roman" panose="02020603050405020304" pitchFamily="18" charset="0"/>
            </a:endParaRPr>
          </a:p>
          <a:p>
            <a:pPr lvl="0" algn="just">
              <a:defRPr/>
            </a:pP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 Cậu đi chơi </a:t>
            </a:r>
            <a:r>
              <a:rPr lang="pt-BR" sz="24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nửa tháng </a:t>
            </a:r>
            <a:r>
              <a:rPr lang="pt-BR" sz="24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à</a:t>
            </a: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“những” là trợ từ. Từ “ à” là tình thái từ).</a:t>
            </a:r>
          </a:p>
          <a:p>
            <a:pPr lvl="0" algn="just">
              <a:defRPr/>
            </a:pP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a:t>
            </a:r>
            <a:r>
              <a:rPr lang="pt-BR" sz="24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Trời ơi</a:t>
            </a: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24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em là người đạt được giải Nhất.( “trời ơi” là thán từ. “ chính” là trợ từ.</a:t>
            </a:r>
          </a:p>
          <a:p>
            <a:pPr lvl="0" algn="just">
              <a:defRPr/>
            </a:pP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 Câu ghép: </a:t>
            </a:r>
          </a:p>
          <a:p>
            <a:pPr lvl="0" algn="just">
              <a:defRPr/>
            </a:pP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Pháp chạy, Nhật hàng, vua Bảo Đại thoái vị.</a:t>
            </a:r>
          </a:p>
          <a:p>
            <a:pPr marL="342900" lvl="0" indent="-342900" algn="just">
              <a:buFontTx/>
              <a:buChar char="-"/>
              <a:defRPr/>
            </a:pP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Có thể tách câu ghép trên thành ba câu đơn.</a:t>
            </a:r>
          </a:p>
          <a:p>
            <a:pPr marL="342900" lvl="0" indent="-342900" algn="just">
              <a:buFontTx/>
              <a:buChar char="-"/>
              <a:defRPr/>
            </a:pP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Khi tách ra như trên thì ý nghĩa không thay đổi nhưng sắc thái thay đổi. Câu ghép đó không còn mang tính nối tiếp liên tục của các sự kiện mà nó trở nên rời rạc, rạch ròi từng sự kiện. </a:t>
            </a:r>
          </a:p>
          <a:p>
            <a:pPr lvl="0" algn="just">
              <a:defRPr/>
            </a:pPr>
            <a:r>
              <a:rPr lang="pt-BR"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a:t>
            </a:r>
          </a:p>
          <a:p>
            <a:pPr marR="0" lvl="0" algn="just" defTabSz="914400" rtl="0" eaLnBrk="1" fontAlgn="auto" latinLnBrk="0" hangingPunct="1">
              <a:lnSpc>
                <a:spcPct val="100000"/>
              </a:lnSpc>
              <a:spcBef>
                <a:spcPts val="0"/>
              </a:spcBef>
              <a:spcAft>
                <a:spcPts val="0"/>
              </a:spcAft>
              <a:buClrTx/>
              <a:buSzTx/>
              <a:tabLst/>
              <a:defRPr/>
            </a:pPr>
            <a:endParaRPr kumimoji="0" lang="pt-BR" sz="2000" i="0" u="none" strike="noStrike" kern="1200" cap="none" spc="0" normalizeH="0" baseline="0" noProof="0" dirty="0">
              <a:ln>
                <a:noFill/>
              </a:ln>
              <a:solidFill>
                <a:schemeClr val="bg1"/>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5908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266700" y="895350"/>
            <a:ext cx="8610600" cy="3724096"/>
          </a:xfrm>
          <a:prstGeom prst="rect">
            <a:avLst/>
          </a:prstGeom>
        </p:spPr>
        <p:txBody>
          <a:bodyPr wrap="square">
            <a:spAutoFit/>
          </a:bodyPr>
          <a:lstStyle/>
          <a:p>
            <a:pPr marL="180340" algn="just">
              <a:spcAft>
                <a:spcPts val="0"/>
              </a:spcAft>
            </a:pPr>
            <a:r>
              <a:rPr lang="pt-BR" sz="36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Vận dụng.</a:t>
            </a:r>
            <a:endParaRPr lang="en-US" sz="36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697230" algn="l"/>
              </a:tabLst>
            </a:pPr>
            <a:r>
              <a:rPr lang="vi-VN"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Hãy</a:t>
            </a:r>
            <a:r>
              <a:rPr lang="vi-VN"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lập bảng thống kê kiến thức về từ vựng và ngữ pháp đã học theo sơ đồ</a:t>
            </a:r>
            <a:endParaRPr lang="nl-NL"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180340" algn="just">
              <a:spcAft>
                <a:spcPts val="0"/>
              </a:spcAft>
            </a:pPr>
            <a:r>
              <a:rPr lang="en-US" sz="36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sz="36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36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36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36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697230" algn="l"/>
              </a:tabLst>
            </a:pPr>
            <a:r>
              <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Ôn tập kĩ nội dung đã học</a:t>
            </a:r>
            <a:endPar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697230" algn="l"/>
              </a:tabLst>
            </a:pPr>
            <a:r>
              <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Chuẩn bị kiểm tra </a:t>
            </a:r>
            <a:r>
              <a:rPr lang="en-US" sz="36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tổng</a:t>
            </a:r>
            <a:r>
              <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I</a:t>
            </a:r>
          </a:p>
          <a:p>
            <a:pPr marL="180340" algn="just">
              <a:spcAft>
                <a:spcPts val="0"/>
              </a:spcAft>
            </a:pPr>
            <a:endParaRPr kumimoji="0" lang="pt-BR" sz="20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258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2362200" y="2266950"/>
            <a:ext cx="4762500" cy="954107"/>
          </a:xfrm>
          <a:prstGeom prst="rect">
            <a:avLst/>
          </a:prstGeom>
        </p:spPr>
        <p:txBody>
          <a:bodyPr wrap="square">
            <a:spAutoFit/>
          </a:bodyPr>
          <a:lstStyle/>
          <a:p>
            <a:pPr marL="180340" algn="just">
              <a:spcAft>
                <a:spcPts val="0"/>
              </a:spcAft>
            </a:pPr>
            <a:r>
              <a:rPr lang="en-US" sz="36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CHÀO TẠM BIỆT !</a:t>
            </a:r>
            <a:endParaRPr lang="en-US" sz="36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180340" algn="just">
              <a:spcAft>
                <a:spcPts val="0"/>
              </a:spcAft>
            </a:pPr>
            <a:endParaRPr kumimoji="0" lang="pt-BR" sz="20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5682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832"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5" name="Subtitle 2"/>
          <p:cNvSpPr txBox="1">
            <a:spLocks/>
          </p:cNvSpPr>
          <p:nvPr/>
        </p:nvSpPr>
        <p:spPr>
          <a:xfrm>
            <a:off x="228600" y="2038350"/>
            <a:ext cx="8839200" cy="1219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lang="en-US" sz="6000" b="1" dirty="0">
                <a:solidFill>
                  <a:srgbClr val="FFFF00"/>
                </a:solidFill>
                <a:latin typeface="Times New Roman" pitchFamily="18" charset="0"/>
                <a:cs typeface="Times New Roman" pitchFamily="18" charset="0"/>
              </a:rPr>
              <a:t>ÔN TẬP TIẾNG VIỆT</a:t>
            </a:r>
            <a:endParaRPr kumimoji="0" lang="en-US" sz="6000" b="1" i="0" u="none" strike="noStrike" kern="1200" cap="none" spc="0" normalizeH="0" noProof="0" dirty="0">
              <a:ln>
                <a:noFill/>
              </a:ln>
              <a:solidFill>
                <a:schemeClr val="bg1"/>
              </a:solidFill>
              <a:effectLst/>
              <a:uLnTx/>
              <a:uFillTx/>
              <a:latin typeface="Times New Roman" pitchFamily="18" charset="0"/>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28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77725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5" name="Subtitle 2"/>
          <p:cNvSpPr txBox="1">
            <a:spLocks/>
          </p:cNvSpPr>
          <p:nvPr/>
        </p:nvSpPr>
        <p:spPr>
          <a:xfrm>
            <a:off x="312174" y="1200150"/>
            <a:ext cx="8839200" cy="333375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solidFill>
                  <a:srgbClr val="FFFF00"/>
                </a:solidFill>
                <a:effectLst/>
                <a:uLnTx/>
                <a:uFillTx/>
                <a:latin typeface="Times New Roman" pitchFamily="18" charset="0"/>
                <a:ea typeface="+mn-ea"/>
                <a:cs typeface="Times New Roman" pitchFamily="18" charset="0"/>
              </a:rPr>
              <a:t>KIỂM</a:t>
            </a:r>
            <a:r>
              <a:rPr kumimoji="0" lang="en-US" sz="2800" b="1" i="0" u="none" strike="noStrike" kern="1200" cap="none" spc="0" normalizeH="0" noProof="0" dirty="0">
                <a:ln>
                  <a:noFill/>
                </a:ln>
                <a:solidFill>
                  <a:srgbClr val="FFFF00"/>
                </a:solidFill>
                <a:effectLst/>
                <a:uLnTx/>
                <a:uFillTx/>
                <a:latin typeface="Times New Roman" pitchFamily="18" charset="0"/>
                <a:ea typeface="+mn-ea"/>
                <a:cs typeface="Times New Roman" pitchFamily="18" charset="0"/>
              </a:rPr>
              <a:t> TRA BÀI CŨ</a:t>
            </a:r>
          </a:p>
          <a:p>
            <a:pPr indent="457200">
              <a:spcAft>
                <a:spcPts val="0"/>
              </a:spcAft>
            </a:pP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Trình</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bày</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công</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dụng</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của</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dấu</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ngoặc</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đơn</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và</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dấu</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hai</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chấm</a:t>
            </a:r>
            <a:r>
              <a:rPr lang="en-US" sz="2400" i="1" dirty="0">
                <a:solidFill>
                  <a:schemeClr val="bg1"/>
                </a:solidFill>
                <a:latin typeface="Times New Roman" panose="02020603050405020304" pitchFamily="18" charset="0"/>
                <a:ea typeface="Times New Roman" panose="02020603050405020304" pitchFamily="18" charset="0"/>
              </a:rPr>
              <a:t>?</a:t>
            </a:r>
            <a:endParaRPr lang="en-US" sz="20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US" sz="2400" i="1" dirty="0">
                <a:solidFill>
                  <a:schemeClr val="bg1"/>
                </a:solidFill>
                <a:latin typeface="Times New Roman" panose="02020603050405020304" pitchFamily="18" charset="0"/>
                <a:ea typeface="Times New Roman" panose="02020603050405020304" pitchFamily="18" charset="0"/>
              </a:rPr>
              <a:t>      ? </a:t>
            </a:r>
            <a:r>
              <a:rPr lang="en-US" sz="2400" i="1" dirty="0" err="1">
                <a:solidFill>
                  <a:schemeClr val="bg1"/>
                </a:solidFill>
                <a:latin typeface="Times New Roman" panose="02020603050405020304" pitchFamily="18" charset="0"/>
                <a:ea typeface="Times New Roman" panose="02020603050405020304" pitchFamily="18" charset="0"/>
              </a:rPr>
              <a:t>Thêm</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dấu</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thích</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hợp</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trong</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những</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trường</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hợp</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sau</a:t>
            </a:r>
            <a:r>
              <a:rPr lang="en-US" sz="2400" i="1" dirty="0">
                <a:solidFill>
                  <a:schemeClr val="bg1"/>
                </a:solidFill>
                <a:latin typeface="Times New Roman" panose="02020603050405020304" pitchFamily="18" charset="0"/>
                <a:ea typeface="Times New Roman" panose="02020603050405020304" pitchFamily="18" charset="0"/>
              </a:rPr>
              <a:t>?</a:t>
            </a:r>
            <a:endParaRPr lang="en-US" sz="2000" dirty="0">
              <a:solidFill>
                <a:schemeClr val="bg1"/>
              </a:solidFill>
              <a:latin typeface="Times New Roman" panose="02020603050405020304" pitchFamily="18" charset="0"/>
              <a:ea typeface="Times New Roman" panose="02020603050405020304" pitchFamily="18" charset="0"/>
            </a:endParaRPr>
          </a:p>
          <a:p>
            <a:pPr indent="470535">
              <a:spcAft>
                <a:spcPts val="0"/>
              </a:spcAft>
            </a:pPr>
            <a:r>
              <a:rPr lang="en-US" sz="2400" i="1" dirty="0">
                <a:solidFill>
                  <a:schemeClr val="bg1"/>
                </a:solidFill>
                <a:latin typeface="Times New Roman" panose="02020603050405020304" pitchFamily="18" charset="0"/>
                <a:ea typeface="Times New Roman" panose="02020603050405020304" pitchFamily="18" charset="0"/>
              </a:rPr>
              <a:t>  a- Lan </a:t>
            </a:r>
            <a:r>
              <a:rPr lang="en-US" sz="2400" i="1" dirty="0" err="1">
                <a:solidFill>
                  <a:schemeClr val="bg1"/>
                </a:solidFill>
                <a:latin typeface="Times New Roman" panose="02020603050405020304" pitchFamily="18" charset="0"/>
                <a:ea typeface="Times New Roman" panose="02020603050405020304" pitchFamily="18" charset="0"/>
              </a:rPr>
              <a:t>bạn</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tôi</a:t>
            </a:r>
            <a:r>
              <a:rPr lang="en-US" sz="2400" i="1" dirty="0">
                <a:solidFill>
                  <a:schemeClr val="bg1"/>
                </a:solidFill>
                <a:latin typeface="Times New Roman" panose="02020603050405020304" pitchFamily="18" charset="0"/>
                <a:ea typeface="Times New Roman" panose="02020603050405020304" pitchFamily="18" charset="0"/>
              </a:rPr>
              <a:t> (   ) </a:t>
            </a:r>
            <a:r>
              <a:rPr lang="en-US" sz="2400" i="1" dirty="0" err="1">
                <a:solidFill>
                  <a:schemeClr val="bg1"/>
                </a:solidFill>
                <a:latin typeface="Times New Roman" panose="02020603050405020304" pitchFamily="18" charset="0"/>
                <a:ea typeface="Times New Roman" panose="02020603050405020304" pitchFamily="18" charset="0"/>
              </a:rPr>
              <a:t>rất</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tự</a:t>
            </a:r>
            <a:r>
              <a:rPr lang="en-US" sz="2400" i="1" dirty="0">
                <a:solidFill>
                  <a:schemeClr val="bg1"/>
                </a:solidFill>
                <a:latin typeface="Times New Roman" panose="02020603050405020304" pitchFamily="18" charset="0"/>
                <a:ea typeface="Times New Roman" panose="02020603050405020304" pitchFamily="18" charset="0"/>
              </a:rPr>
              <a:t> tin </a:t>
            </a:r>
            <a:r>
              <a:rPr lang="en-US" sz="2400" i="1" dirty="0" err="1">
                <a:solidFill>
                  <a:schemeClr val="bg1"/>
                </a:solidFill>
                <a:latin typeface="Times New Roman" panose="02020603050405020304" pitchFamily="18" charset="0"/>
                <a:ea typeface="Times New Roman" panose="02020603050405020304" pitchFamily="18" charset="0"/>
              </a:rPr>
              <a:t>đứng</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lên</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phát</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biểu</a:t>
            </a:r>
            <a:r>
              <a:rPr lang="en-US" sz="2400" i="1" dirty="0">
                <a:solidFill>
                  <a:schemeClr val="bg1"/>
                </a:solidFill>
                <a:latin typeface="Times New Roman" panose="02020603050405020304" pitchFamily="18" charset="0"/>
                <a:ea typeface="Times New Roman" panose="02020603050405020304" pitchFamily="18" charset="0"/>
              </a:rPr>
              <a:t>.</a:t>
            </a:r>
            <a:endParaRPr lang="en-US" sz="2000" dirty="0">
              <a:solidFill>
                <a:schemeClr val="bg1"/>
              </a:solidFill>
              <a:latin typeface="Times New Roman" panose="02020603050405020304" pitchFamily="18" charset="0"/>
              <a:ea typeface="Times New Roman" panose="02020603050405020304" pitchFamily="18" charset="0"/>
            </a:endParaRPr>
          </a:p>
          <a:p>
            <a:pPr indent="470535">
              <a:spcAft>
                <a:spcPts val="0"/>
              </a:spcAft>
            </a:pPr>
            <a:r>
              <a:rPr lang="en-US" sz="2400" i="1" dirty="0">
                <a:solidFill>
                  <a:schemeClr val="bg1"/>
                </a:solidFill>
                <a:latin typeface="Times New Roman" panose="02020603050405020304" pitchFamily="18" charset="0"/>
                <a:ea typeface="Times New Roman" panose="02020603050405020304" pitchFamily="18" charset="0"/>
              </a:rPr>
              <a:t>  b- </a:t>
            </a:r>
            <a:r>
              <a:rPr lang="en-US" sz="2400" i="1" dirty="0" err="1">
                <a:solidFill>
                  <a:schemeClr val="bg1"/>
                </a:solidFill>
                <a:latin typeface="Times New Roman" panose="02020603050405020304" pitchFamily="18" charset="0"/>
                <a:ea typeface="Times New Roman" panose="02020603050405020304" pitchFamily="18" charset="0"/>
              </a:rPr>
              <a:t>Kính</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gửi</a:t>
            </a:r>
            <a:r>
              <a:rPr lang="en-US" sz="2400" i="1" dirty="0">
                <a:solidFill>
                  <a:schemeClr val="bg1"/>
                </a:solidFill>
                <a:latin typeface="Times New Roman" panose="02020603050405020304" pitchFamily="18" charset="0"/>
                <a:ea typeface="Times New Roman" panose="02020603050405020304" pitchFamily="18" charset="0"/>
              </a:rPr>
              <a:t> (   )</a:t>
            </a:r>
            <a:r>
              <a:rPr lang="en-US" sz="2400" i="1" dirty="0" err="1">
                <a:solidFill>
                  <a:schemeClr val="bg1"/>
                </a:solidFill>
                <a:latin typeface="Times New Roman" panose="02020603050405020304" pitchFamily="18" charset="0"/>
                <a:ea typeface="Times New Roman" panose="02020603050405020304" pitchFamily="18" charset="0"/>
              </a:rPr>
              <a:t>thầy</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hiệu</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trưởng</a:t>
            </a:r>
            <a:r>
              <a:rPr lang="en-US" sz="2400" i="1" dirty="0">
                <a:solidFill>
                  <a:schemeClr val="bg1"/>
                </a:solidFill>
                <a:latin typeface="Times New Roman" panose="02020603050405020304" pitchFamily="18" charset="0"/>
                <a:ea typeface="Times New Roman" panose="02020603050405020304" pitchFamily="18" charset="0"/>
              </a:rPr>
              <a:t> </a:t>
            </a:r>
            <a:r>
              <a:rPr lang="en-US" sz="2400" i="1" dirty="0" err="1">
                <a:solidFill>
                  <a:schemeClr val="bg1"/>
                </a:solidFill>
                <a:latin typeface="Times New Roman" panose="02020603050405020304" pitchFamily="18" charset="0"/>
                <a:ea typeface="Times New Roman" panose="02020603050405020304" pitchFamily="18" charset="0"/>
              </a:rPr>
              <a:t>trường</a:t>
            </a:r>
            <a:r>
              <a:rPr lang="en-US" sz="2400" i="1" dirty="0">
                <a:solidFill>
                  <a:schemeClr val="bg1"/>
                </a:solidFill>
                <a:latin typeface="Times New Roman" panose="02020603050405020304" pitchFamily="18" charset="0"/>
                <a:ea typeface="Times New Roman" panose="02020603050405020304" pitchFamily="18" charset="0"/>
              </a:rPr>
              <a:t> THCS Ba </a:t>
            </a:r>
            <a:r>
              <a:rPr lang="en-US" sz="2400" i="1" dirty="0" err="1">
                <a:solidFill>
                  <a:schemeClr val="bg1"/>
                </a:solidFill>
                <a:latin typeface="Times New Roman" panose="02020603050405020304" pitchFamily="18" charset="0"/>
                <a:ea typeface="Times New Roman" panose="02020603050405020304" pitchFamily="18" charset="0"/>
              </a:rPr>
              <a:t>Đình</a:t>
            </a:r>
            <a:r>
              <a:rPr lang="en-US" sz="2400" i="1" dirty="0">
                <a:solidFill>
                  <a:schemeClr val="bg1"/>
                </a:solidFill>
                <a:latin typeface="Times New Roman" panose="02020603050405020304" pitchFamily="18" charset="0"/>
                <a:ea typeface="Times New Roman" panose="02020603050405020304" pitchFamily="18" charset="0"/>
              </a:rPr>
              <a:t>.</a:t>
            </a:r>
            <a:endParaRPr lang="en-US" sz="2000" dirty="0">
              <a:solidFill>
                <a:schemeClr val="bg1"/>
              </a:solidFill>
              <a:latin typeface="Times New Roman" panose="02020603050405020304" pitchFamily="18" charset="0"/>
              <a:ea typeface="Times New Roman" panose="02020603050405020304" pitchFamily="18" charset="0"/>
            </a:endParaRPr>
          </a:p>
          <a:p>
            <a:pPr indent="457200">
              <a:spcAft>
                <a:spcPts val="0"/>
              </a:spcAft>
            </a:pPr>
            <a:r>
              <a:rPr lang="pt-BR" sz="2400" i="1" dirty="0">
                <a:solidFill>
                  <a:schemeClr val="bg1"/>
                </a:solidFill>
                <a:latin typeface="Times New Roman" panose="02020603050405020304" pitchFamily="18" charset="0"/>
                <a:ea typeface="Times New Roman" panose="02020603050405020304" pitchFamily="18" charset="0"/>
              </a:rPr>
              <a:t>? Trình bày công dụng của dấu ngoặc kép?</a:t>
            </a:r>
            <a:endParaRPr lang="en-US" sz="2000" dirty="0">
              <a:solidFill>
                <a:schemeClr val="bg1"/>
              </a:solidFill>
              <a:latin typeface="Times New Roman" panose="02020603050405020304" pitchFamily="18" charset="0"/>
              <a:ea typeface="Times New Roman" panose="02020603050405020304" pitchFamily="18" charset="0"/>
            </a:endParaRPr>
          </a:p>
          <a:p>
            <a:pPr marL="342900" marR="0" lvl="0" indent="-342900" defTabSz="914400" rtl="0" eaLnBrk="1" fontAlgn="auto" latinLnBrk="0" hangingPunct="1">
              <a:lnSpc>
                <a:spcPct val="100000"/>
              </a:lnSpc>
              <a:spcBef>
                <a:spcPct val="20000"/>
              </a:spcBef>
              <a:spcAft>
                <a:spcPts val="0"/>
              </a:spcAft>
              <a:buClrTx/>
              <a:buSzTx/>
              <a:tabLst/>
              <a:defRPr/>
            </a:pPr>
            <a:endParaRPr kumimoji="0" lang="en-US" sz="2800" b="1" i="0" u="none" strike="noStrike" kern="1200" cap="none" spc="0" normalizeH="0" noProof="0" dirty="0">
              <a:ln>
                <a:noFill/>
              </a:ln>
              <a:solidFill>
                <a:schemeClr val="bg1"/>
              </a:solidFill>
              <a:effectLst/>
              <a:uLnTx/>
              <a:uFillTx/>
              <a:latin typeface="Times New Roman" pitchFamily="18" charset="0"/>
              <a:ea typeface="+mn-ea"/>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28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42071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graphicFrame>
        <p:nvGraphicFramePr>
          <p:cNvPr id="8" name="Table 7"/>
          <p:cNvGraphicFramePr>
            <a:graphicFrameLocks noGrp="1"/>
          </p:cNvGraphicFramePr>
          <p:nvPr>
            <p:extLst>
              <p:ext uri="{D42A27DB-BD31-4B8C-83A1-F6EECF244321}">
                <p14:modId xmlns:p14="http://schemas.microsoft.com/office/powerpoint/2010/main" val="2401671810"/>
              </p:ext>
            </p:extLst>
          </p:nvPr>
        </p:nvGraphicFramePr>
        <p:xfrm>
          <a:off x="533400" y="590550"/>
          <a:ext cx="8229600" cy="4145280"/>
        </p:xfrm>
        <a:graphic>
          <a:graphicData uri="http://schemas.openxmlformats.org/drawingml/2006/table">
            <a:tbl>
              <a:tblPr/>
              <a:tblGrid>
                <a:gridCol w="8229600">
                  <a:extLst>
                    <a:ext uri="{9D8B030D-6E8A-4147-A177-3AD203B41FA5}">
                      <a16:colId xmlns:a16="http://schemas.microsoft.com/office/drawing/2014/main" val="3853302722"/>
                    </a:ext>
                  </a:extLst>
                </a:gridCol>
              </a:tblGrid>
              <a:tr h="0">
                <a:tc>
                  <a:txBody>
                    <a:bodyPr/>
                    <a:lstStyle/>
                    <a:p>
                      <a:pPr>
                        <a:spcAft>
                          <a:spcPts val="0"/>
                        </a:spcAft>
                      </a:pPr>
                      <a:r>
                        <a:rPr lang="en-US" sz="1800" b="1" spc="30" dirty="0">
                          <a:solidFill>
                            <a:srgbClr val="FFFF00"/>
                          </a:solidFill>
                          <a:effectLst/>
                          <a:latin typeface="Times New Roman" panose="02020603050405020304" pitchFamily="18" charset="0"/>
                          <a:ea typeface="Times New Roman" panose="02020603050405020304" pitchFamily="18" charset="0"/>
                        </a:rPr>
                        <a:t>I- TỪ</a:t>
                      </a:r>
                      <a:r>
                        <a:rPr lang="en-US" sz="1800" b="1" spc="30" baseline="0" dirty="0">
                          <a:solidFill>
                            <a:srgbClr val="FFFF00"/>
                          </a:solidFill>
                          <a:effectLst/>
                          <a:latin typeface="Times New Roman" panose="02020603050405020304" pitchFamily="18" charset="0"/>
                          <a:ea typeface="Times New Roman" panose="02020603050405020304" pitchFamily="18" charset="0"/>
                        </a:rPr>
                        <a:t> VỰNG.</a:t>
                      </a:r>
                      <a:endParaRPr lang="en-US" sz="1800" dirty="0">
                        <a:solidFill>
                          <a:srgbClr val="FFFF00"/>
                        </a:solidFill>
                        <a:effectLst/>
                        <a:latin typeface="Times New Roman" panose="02020603050405020304" pitchFamily="18" charset="0"/>
                        <a:ea typeface="Times New Roman" panose="02020603050405020304" pitchFamily="18" charset="0"/>
                      </a:endParaRPr>
                    </a:p>
                    <a:p>
                      <a:pPr>
                        <a:spcAft>
                          <a:spcPts val="0"/>
                        </a:spcAft>
                      </a:pPr>
                      <a:r>
                        <a:rPr lang="en-US" sz="1800" b="1" i="1" spc="30" dirty="0">
                          <a:solidFill>
                            <a:srgbClr val="FFFF00"/>
                          </a:solidFill>
                          <a:effectLst/>
                          <a:latin typeface="Times New Roman" panose="02020603050405020304" pitchFamily="18" charset="0"/>
                          <a:ea typeface="Times New Roman" panose="02020603050405020304" pitchFamily="18" charset="0"/>
                        </a:rPr>
                        <a:t>1- </a:t>
                      </a:r>
                      <a:r>
                        <a:rPr lang="en-US" sz="1800" b="1" i="1" spc="30" dirty="0" err="1">
                          <a:solidFill>
                            <a:srgbClr val="FFFF00"/>
                          </a:solidFill>
                          <a:effectLst/>
                          <a:latin typeface="Times New Roman" panose="02020603050405020304" pitchFamily="18" charset="0"/>
                          <a:ea typeface="Times New Roman" panose="02020603050405020304" pitchFamily="18" charset="0"/>
                        </a:rPr>
                        <a:t>Lí</a:t>
                      </a:r>
                      <a:r>
                        <a:rPr lang="en-US" sz="1800" b="1" i="1" spc="30" dirty="0">
                          <a:solidFill>
                            <a:srgbClr val="FFFF00"/>
                          </a:solidFill>
                          <a:effectLst/>
                          <a:latin typeface="Times New Roman" panose="02020603050405020304" pitchFamily="18" charset="0"/>
                          <a:ea typeface="Times New Roman" panose="02020603050405020304" pitchFamily="18" charset="0"/>
                        </a:rPr>
                        <a:t> </a:t>
                      </a:r>
                      <a:r>
                        <a:rPr lang="en-US" sz="1800" b="1" i="1" spc="30" dirty="0" err="1">
                          <a:solidFill>
                            <a:srgbClr val="FFFF00"/>
                          </a:solidFill>
                          <a:effectLst/>
                          <a:latin typeface="Times New Roman" panose="02020603050405020304" pitchFamily="18" charset="0"/>
                          <a:ea typeface="Times New Roman" panose="02020603050405020304" pitchFamily="18" charset="0"/>
                        </a:rPr>
                        <a:t>thuyết</a:t>
                      </a:r>
                      <a:r>
                        <a:rPr lang="en-US" sz="1800" b="1" i="1" spc="30" dirty="0">
                          <a:solidFill>
                            <a:srgbClr val="FFFF00"/>
                          </a:solidFill>
                          <a:effectLst/>
                          <a:latin typeface="Times New Roman" panose="02020603050405020304" pitchFamily="18" charset="0"/>
                          <a:ea typeface="Times New Roman" panose="02020603050405020304" pitchFamily="18" charset="0"/>
                        </a:rPr>
                        <a:t>:</a:t>
                      </a:r>
                      <a:endParaRPr lang="en-US" sz="1800" dirty="0">
                        <a:solidFill>
                          <a:srgbClr val="FFFF00"/>
                        </a:solidFill>
                        <a:effectLst/>
                        <a:latin typeface="Times New Roman" panose="02020603050405020304" pitchFamily="18" charset="0"/>
                        <a:ea typeface="Times New Roman" panose="02020603050405020304" pitchFamily="18" charset="0"/>
                      </a:endParaRPr>
                    </a:p>
                    <a:p>
                      <a:pPr>
                        <a:spcAft>
                          <a:spcPts val="0"/>
                        </a:spcAft>
                      </a:pPr>
                      <a:r>
                        <a:rPr lang="pt-BR" sz="1800" b="1" i="1" spc="30" dirty="0">
                          <a:solidFill>
                            <a:srgbClr val="FFC000"/>
                          </a:solidFill>
                          <a:effectLst/>
                          <a:latin typeface="Times New Roman" panose="02020603050405020304" pitchFamily="18" charset="0"/>
                          <a:ea typeface="Times New Roman" panose="02020603050405020304" pitchFamily="18" charset="0"/>
                        </a:rPr>
                        <a:t>a- Trường từ vựng</a:t>
                      </a:r>
                      <a:r>
                        <a:rPr lang="pt-BR" sz="1800" spc="30" dirty="0">
                          <a:solidFill>
                            <a:srgbClr val="FFC000"/>
                          </a:solidFill>
                          <a:effectLst/>
                          <a:latin typeface="Times New Roman" panose="02020603050405020304" pitchFamily="18" charset="0"/>
                          <a:ea typeface="Times New Roman" panose="02020603050405020304" pitchFamily="18" charset="0"/>
                        </a:rPr>
                        <a:t>:</a:t>
                      </a:r>
                      <a:endParaRPr lang="en-US" sz="1800" dirty="0">
                        <a:solidFill>
                          <a:srgbClr val="FFC000"/>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 Là tập hợp tất cả các từ có ít nhất 1 nét chung về nghĩa.</a:t>
                      </a:r>
                      <a:endParaRPr lang="en-US" sz="18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VD: Trường từ vựng về </a:t>
                      </a:r>
                      <a:r>
                        <a:rPr lang="pt-BR" sz="1800" b="1" spc="30" dirty="0">
                          <a:solidFill>
                            <a:schemeClr val="bg1"/>
                          </a:solidFill>
                          <a:effectLst/>
                          <a:latin typeface="Times New Roman" panose="02020603050405020304" pitchFamily="18" charset="0"/>
                          <a:ea typeface="Times New Roman" panose="02020603050405020304" pitchFamily="18" charset="0"/>
                        </a:rPr>
                        <a:t>phương tiện giao thông</a:t>
                      </a:r>
                      <a:r>
                        <a:rPr lang="pt-BR" sz="1800" spc="30" dirty="0">
                          <a:solidFill>
                            <a:schemeClr val="bg1"/>
                          </a:solidFill>
                          <a:effectLst/>
                          <a:latin typeface="Times New Roman" panose="02020603050405020304" pitchFamily="18" charset="0"/>
                          <a:ea typeface="Times New Roman" panose="02020603050405020304" pitchFamily="18" charset="0"/>
                        </a:rPr>
                        <a:t>: </a:t>
                      </a:r>
                      <a:r>
                        <a:rPr lang="pt-BR" sz="1800" i="1" spc="30" dirty="0">
                          <a:solidFill>
                            <a:schemeClr val="bg1"/>
                          </a:solidFill>
                          <a:effectLst/>
                          <a:latin typeface="Times New Roman" panose="02020603050405020304" pitchFamily="18" charset="0"/>
                          <a:ea typeface="Times New Roman" panose="02020603050405020304" pitchFamily="18" charset="0"/>
                        </a:rPr>
                        <a:t>tàu, xe, thuyền, máy bay</a:t>
                      </a:r>
                      <a:r>
                        <a:rPr lang="pt-BR" sz="1800" spc="30" dirty="0">
                          <a:solidFill>
                            <a:schemeClr val="bg1"/>
                          </a:solidFill>
                          <a:effectLst/>
                          <a:latin typeface="Times New Roman" panose="02020603050405020304" pitchFamily="18" charset="0"/>
                          <a:ea typeface="Times New Roman" panose="02020603050405020304" pitchFamily="18" charset="0"/>
                        </a:rPr>
                        <a:t>…</a:t>
                      </a:r>
                      <a:endParaRPr lang="en-US" sz="18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pt-BR" sz="1800" b="1" i="1" spc="30" dirty="0">
                          <a:solidFill>
                            <a:srgbClr val="FFC000"/>
                          </a:solidFill>
                          <a:effectLst/>
                          <a:latin typeface="Times New Roman" panose="02020603050405020304" pitchFamily="18" charset="0"/>
                          <a:ea typeface="Times New Roman" panose="02020603050405020304" pitchFamily="18" charset="0"/>
                        </a:rPr>
                        <a:t>b- Từ tượng hình, từ tượng thanh: </a:t>
                      </a:r>
                      <a:endParaRPr lang="en-US" sz="1800" dirty="0">
                        <a:solidFill>
                          <a:srgbClr val="FFC000"/>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 Từ tượng hình là từ gợi tả hình ảnh,dáng vẻ, hoạt động trạng thái của sự vật. </a:t>
                      </a:r>
                      <a:endParaRPr lang="en-US" sz="18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 Từ tượng thanh là từ mô phỏng âm thanh của tự nhiên con người.</a:t>
                      </a:r>
                      <a:endParaRPr lang="en-US" sz="18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VD: + Từ tượng hình: lom khom, lênh khênh, hì hục...</a:t>
                      </a:r>
                      <a:endParaRPr lang="en-US" sz="18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       + Từ tượng thanh: ào ào, ầm ầm, róc rách…</a:t>
                      </a:r>
                      <a:endParaRPr lang="en-US" sz="18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 T/d: gợi tả được hình ảnh, âm thanh cụ thể sinh động, có giá trị biểu cảm cao, thường được dùng trong văn miêu tả và tự sự.</a:t>
                      </a:r>
                      <a:endParaRPr lang="en-US" sz="18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 VD: </a:t>
                      </a:r>
                      <a:r>
                        <a:rPr lang="pt-BR" sz="1800" i="1" spc="30" dirty="0">
                          <a:solidFill>
                            <a:schemeClr val="bg1"/>
                          </a:solidFill>
                          <a:effectLst/>
                          <a:latin typeface="Times New Roman" panose="02020603050405020304" pitchFamily="18" charset="0"/>
                          <a:ea typeface="Times New Roman" panose="02020603050405020304" pitchFamily="18" charset="0"/>
                        </a:rPr>
                        <a:t>Lác đác bên sông chợ mấy nhà.</a:t>
                      </a:r>
                      <a:endParaRPr lang="en-US" sz="18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pt-BR" sz="1800" spc="30" dirty="0">
                          <a:solidFill>
                            <a:schemeClr val="bg1"/>
                          </a:solidFill>
                          <a:effectLst/>
                          <a:latin typeface="Times New Roman" panose="02020603050405020304" pitchFamily="18" charset="0"/>
                          <a:ea typeface="Times New Roman" panose="02020603050405020304" pitchFamily="18" charset="0"/>
                        </a:rPr>
                        <a:t>    -&gt; gợi tả tình trạng thưa thớt ít ỏi.</a:t>
                      </a:r>
                      <a:endParaRPr lang="en-US" sz="1800" dirty="0">
                        <a:solidFill>
                          <a:schemeClr val="bg1"/>
                        </a:solidFill>
                        <a:effectLst/>
                        <a:latin typeface="Times New Roman" panose="02020603050405020304" pitchFamily="18" charset="0"/>
                        <a:ea typeface="Times New Roman" panose="02020603050405020304" pitchFamily="18" charset="0"/>
                      </a:endParaRPr>
                    </a:p>
                    <a:p>
                      <a:pPr algn="just">
                        <a:spcAft>
                          <a:spcPts val="0"/>
                        </a:spcAft>
                      </a:pPr>
                      <a:endParaRPr lang="en-US" sz="2000" dirty="0">
                        <a:solidFill>
                          <a:srgbClr val="FFFF00"/>
                        </a:solidFill>
                        <a:effectLst/>
                        <a:latin typeface=".VnTime" panose="020B7200000000000000" pitchFamily="34" charset="0"/>
                        <a:ea typeface="Times New Roman" panose="02020603050405020304" pitchFamily="18"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943722125"/>
                  </a:ext>
                </a:extLst>
              </a:tr>
            </a:tbl>
          </a:graphicData>
        </a:graphic>
      </p:graphicFrame>
    </p:spTree>
    <p:extLst>
      <p:ext uri="{BB962C8B-B14F-4D97-AF65-F5344CB8AC3E}">
        <p14:creationId xmlns:p14="http://schemas.microsoft.com/office/powerpoint/2010/main" val="92175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381000" y="438150"/>
            <a:ext cx="8686800" cy="4893647"/>
          </a:xfrm>
          <a:prstGeom prst="rect">
            <a:avLst/>
          </a:prstGeom>
        </p:spPr>
        <p:txBody>
          <a:bodyPr wrap="square">
            <a:spAutoFit/>
          </a:bodyPr>
          <a:lstStyle/>
          <a:p>
            <a:pPr>
              <a:spcAft>
                <a:spcPts val="0"/>
              </a:spcAft>
            </a:pPr>
            <a:r>
              <a:rPr lang="pt-BR" b="1" i="1" spc="30" dirty="0">
                <a:solidFill>
                  <a:srgbClr val="FFC000"/>
                </a:solidFill>
                <a:latin typeface="Times New Roman" panose="02020603050405020304" pitchFamily="18" charset="0"/>
                <a:ea typeface="Times New Roman" panose="02020603050405020304" pitchFamily="18" charset="0"/>
              </a:rPr>
              <a:t>c- Từ ngữ địa phương và biệt ngữ xã hội.</a:t>
            </a:r>
            <a:endParaRPr lang="en-US" sz="1600" dirty="0">
              <a:solidFill>
                <a:srgbClr val="FFC000"/>
              </a:solidFill>
              <a:latin typeface="Times New Roman" panose="02020603050405020304" pitchFamily="18" charset="0"/>
              <a:ea typeface="Times New Roman" panose="02020603050405020304" pitchFamily="18" charset="0"/>
            </a:endParaRPr>
          </a:p>
          <a:p>
            <a:pPr>
              <a:spcAft>
                <a:spcPts val="0"/>
              </a:spcAft>
            </a:pPr>
            <a:r>
              <a:rPr lang="pt-BR" spc="30" dirty="0">
                <a:solidFill>
                  <a:schemeClr val="bg1"/>
                </a:solidFill>
                <a:latin typeface="Times New Roman" panose="02020603050405020304" pitchFamily="18" charset="0"/>
                <a:ea typeface="Times New Roman" panose="02020603050405020304" pitchFamily="18" charset="0"/>
              </a:rPr>
              <a:t>- Từ ngữ địa phương là những từ chỉ được dùng ở 1 số địa phương nhất định.</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pPr>
            <a:r>
              <a:rPr lang="pt-BR" spc="30" dirty="0">
                <a:solidFill>
                  <a:schemeClr val="bg1"/>
                </a:solidFill>
                <a:latin typeface="Times New Roman" panose="02020603050405020304" pitchFamily="18" charset="0"/>
                <a:ea typeface="Times New Roman" panose="02020603050405020304" pitchFamily="18" charset="0"/>
              </a:rPr>
              <a:t>VD: Ngô- bắp; quả dứa- trái thơm; vào- vô (Bắc Bộ- Nam Bộ)</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pPr>
            <a:r>
              <a:rPr lang="pt-BR" spc="30" dirty="0">
                <a:solidFill>
                  <a:schemeClr val="bg1"/>
                </a:solidFill>
                <a:latin typeface="Times New Roman" panose="02020603050405020304" pitchFamily="18" charset="0"/>
                <a:ea typeface="Times New Roman" panose="02020603050405020304" pitchFamily="18" charset="0"/>
              </a:rPr>
              <a:t>- Biệt ngữ xã hội: được dùng ở 1 số tầng lớp nhất định.</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pPr>
            <a:r>
              <a:rPr lang="pt-BR" spc="30" dirty="0">
                <a:solidFill>
                  <a:schemeClr val="bg1"/>
                </a:solidFill>
                <a:latin typeface="Times New Roman" panose="02020603050405020304" pitchFamily="18" charset="0"/>
                <a:ea typeface="Times New Roman" panose="02020603050405020304" pitchFamily="18" charset="0"/>
              </a:rPr>
              <a:t>VD: Trẫm, khanh  -&gt; Vua chúa.</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pPr>
            <a:r>
              <a:rPr lang="pt-BR" spc="30" dirty="0">
                <a:solidFill>
                  <a:schemeClr val="bg1"/>
                </a:solidFill>
                <a:latin typeface="Times New Roman" panose="02020603050405020304" pitchFamily="18" charset="0"/>
                <a:ea typeface="Times New Roman" panose="02020603050405020304" pitchFamily="18" charset="0"/>
              </a:rPr>
              <a:t>        Chàng, nàng  -&gt; Phong kiến, thượng lưu.</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pPr>
            <a:r>
              <a:rPr lang="pt-BR" b="1" i="1" spc="30" dirty="0">
                <a:solidFill>
                  <a:srgbClr val="FFC000"/>
                </a:solidFill>
                <a:latin typeface="Times New Roman" panose="02020603050405020304" pitchFamily="18" charset="0"/>
                <a:ea typeface="Times New Roman" panose="02020603050405020304" pitchFamily="18" charset="0"/>
              </a:rPr>
              <a:t>d- Nói quá:</a:t>
            </a:r>
            <a:r>
              <a:rPr lang="pt-BR" spc="30" dirty="0">
                <a:solidFill>
                  <a:srgbClr val="FFC000"/>
                </a:solidFill>
                <a:latin typeface="Times New Roman" panose="02020603050405020304" pitchFamily="18" charset="0"/>
                <a:ea typeface="Times New Roman" panose="02020603050405020304" pitchFamily="18" charset="0"/>
              </a:rPr>
              <a:t> </a:t>
            </a:r>
          </a:p>
          <a:p>
            <a:pPr>
              <a:spcAft>
                <a:spcPts val="0"/>
              </a:spcAft>
            </a:pPr>
            <a:r>
              <a:rPr lang="pt-BR" spc="30" dirty="0">
                <a:solidFill>
                  <a:srgbClr val="FFC000"/>
                </a:solidFill>
                <a:latin typeface="Times New Roman" panose="02020603050405020304" pitchFamily="18" charset="0"/>
                <a:ea typeface="Times New Roman" panose="02020603050405020304" pitchFamily="18" charset="0"/>
              </a:rPr>
              <a:t> </a:t>
            </a:r>
            <a:r>
              <a:rPr lang="pt-BR" spc="30" dirty="0">
                <a:solidFill>
                  <a:schemeClr val="bg1"/>
                </a:solidFill>
                <a:latin typeface="Times New Roman" panose="02020603050405020304" pitchFamily="18" charset="0"/>
                <a:ea typeface="Times New Roman" panose="02020603050405020304" pitchFamily="18" charset="0"/>
              </a:rPr>
              <a:t>Là biện pháp tu từ phóng đại mức độ, quy mô, tính chất của sự vật hiện tượng.</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pPr>
            <a:r>
              <a:rPr lang="pt-BR" spc="30" dirty="0">
                <a:solidFill>
                  <a:schemeClr val="bg1"/>
                </a:solidFill>
                <a:latin typeface="Times New Roman" panose="02020603050405020304" pitchFamily="18" charset="0"/>
                <a:ea typeface="Times New Roman" panose="02020603050405020304" pitchFamily="18" charset="0"/>
              </a:rPr>
              <a:t>VD: Bàn tay ta làm nên tất cả.</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pPr>
            <a:r>
              <a:rPr lang="pt-BR" spc="30" dirty="0">
                <a:solidFill>
                  <a:schemeClr val="bg1"/>
                </a:solidFill>
                <a:latin typeface="Times New Roman" panose="02020603050405020304" pitchFamily="18" charset="0"/>
                <a:ea typeface="Times New Roman" panose="02020603050405020304" pitchFamily="18" charset="0"/>
              </a:rPr>
              <a:t>Có sức người </a:t>
            </a:r>
            <a:r>
              <a:rPr lang="pt-BR" u="sng" spc="30" dirty="0">
                <a:solidFill>
                  <a:schemeClr val="bg1"/>
                </a:solidFill>
                <a:latin typeface="Times New Roman" panose="02020603050405020304" pitchFamily="18" charset="0"/>
                <a:ea typeface="Times New Roman" panose="02020603050405020304" pitchFamily="18" charset="0"/>
              </a:rPr>
              <a:t>sỏi đá cũng thành cơm.</a:t>
            </a:r>
            <a:endParaRPr lang="en-US" sz="1600" dirty="0">
              <a:solidFill>
                <a:schemeClr val="bg1"/>
              </a:solidFill>
              <a:latin typeface="Times New Roman" panose="02020603050405020304" pitchFamily="18" charset="0"/>
              <a:ea typeface="Times New Roman" panose="02020603050405020304" pitchFamily="18" charset="0"/>
            </a:endParaRPr>
          </a:p>
          <a:p>
            <a:pPr marL="285750" indent="-285750">
              <a:spcAft>
                <a:spcPts val="0"/>
              </a:spcAft>
              <a:buFont typeface="Symbol" panose="05050102010706020507" pitchFamily="18" charset="2"/>
              <a:buChar char="Þ"/>
            </a:pPr>
            <a:r>
              <a:rPr lang="pt-BR" spc="30" dirty="0">
                <a:solidFill>
                  <a:schemeClr val="bg1"/>
                </a:solidFill>
                <a:latin typeface="Times New Roman" panose="02020603050405020304" pitchFamily="18" charset="0"/>
                <a:ea typeface="Times New Roman" panose="02020603050405020304" pitchFamily="18" charset="0"/>
              </a:rPr>
              <a:t>Nhấn mạnh thành quả của công sức lao động</a:t>
            </a:r>
          </a:p>
          <a:p>
            <a:pPr>
              <a:spcAft>
                <a:spcPts val="0"/>
              </a:spcAft>
            </a:pPr>
            <a:r>
              <a:rPr lang="pt-BR" sz="1600" spc="30" dirty="0">
                <a:solidFill>
                  <a:schemeClr val="bg1"/>
                </a:solidFill>
                <a:latin typeface="Times New Roman" panose="02020603050405020304" pitchFamily="18" charset="0"/>
                <a:ea typeface="Times New Roman" panose="02020603050405020304" pitchFamily="18" charset="0"/>
              </a:rPr>
              <a:t>e- Nói giảm nói tránh.</a:t>
            </a:r>
          </a:p>
          <a:p>
            <a:pPr>
              <a:spcAft>
                <a:spcPts val="0"/>
              </a:spcAft>
            </a:pPr>
            <a:r>
              <a:rPr lang="pt-BR" sz="1600" spc="30" dirty="0">
                <a:solidFill>
                  <a:schemeClr val="bg1"/>
                </a:solidFill>
                <a:latin typeface="Times New Roman" panose="02020603050405020304" pitchFamily="18" charset="0"/>
                <a:ea typeface="Times New Roman" panose="02020603050405020304" pitchFamily="18" charset="0"/>
              </a:rPr>
              <a:t>Là biện pháp tu từ dùng cách nói tế nhị, uyển chuyển để tránh cảm giác quá đau buồn, tránh thô tục, thiếu lịch sự.</a:t>
            </a:r>
          </a:p>
          <a:p>
            <a:pPr>
              <a:spcAft>
                <a:spcPts val="0"/>
              </a:spcAft>
            </a:pPr>
            <a:r>
              <a:rPr lang="pt-BR" sz="1600" spc="30" dirty="0">
                <a:solidFill>
                  <a:schemeClr val="bg1"/>
                </a:solidFill>
                <a:latin typeface="Times New Roman" panose="02020603050405020304" pitchFamily="18" charset="0"/>
                <a:ea typeface="Times New Roman" panose="02020603050405020304" pitchFamily="18" charset="0"/>
              </a:rPr>
              <a:t>VD: Bác Dương </a:t>
            </a:r>
            <a:r>
              <a:rPr lang="pt-BR" sz="1600" spc="30" dirty="0">
                <a:solidFill>
                  <a:srgbClr val="FFFF00"/>
                </a:solidFill>
                <a:latin typeface="Times New Roman" panose="02020603050405020304" pitchFamily="18" charset="0"/>
                <a:ea typeface="Times New Roman" panose="02020603050405020304" pitchFamily="18" charset="0"/>
              </a:rPr>
              <a:t>thôi đã thôi rồi.</a:t>
            </a:r>
          </a:p>
          <a:p>
            <a:pPr>
              <a:spcAft>
                <a:spcPts val="0"/>
              </a:spcAft>
            </a:pPr>
            <a:r>
              <a:rPr lang="pt-BR" sz="1600" spc="30" dirty="0">
                <a:solidFill>
                  <a:schemeClr val="bg1"/>
                </a:solidFill>
                <a:latin typeface="Times New Roman" panose="02020603050405020304" pitchFamily="18" charset="0"/>
                <a:ea typeface="Times New Roman" panose="02020603050405020304" pitchFamily="18" charset="0"/>
              </a:rPr>
              <a:t>        Nước mây man mác ngậm ngùi lòng ta.</a:t>
            </a:r>
          </a:p>
          <a:p>
            <a:pPr>
              <a:spcAft>
                <a:spcPts val="0"/>
              </a:spcAft>
            </a:pPr>
            <a:endParaRPr lang="en-US" sz="1600" dirty="0">
              <a:solidFill>
                <a:schemeClr val="bg1"/>
              </a:solidFill>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9983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Effect transition="in" filter="fade">
                                      <p:cBhvr>
                                        <p:cTn id="84" dur="1000"/>
                                        <p:tgtEl>
                                          <p:spTgt spid="2">
                                            <p:txEl>
                                              <p:pRg st="11" end="11"/>
                                            </p:txEl>
                                          </p:spTgt>
                                        </p:tgtEl>
                                      </p:cBhvr>
                                    </p:animEffect>
                                    <p:anim calcmode="lin" valueType="num">
                                      <p:cBhvr>
                                        <p:cTn id="8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Effect transition="in" filter="fade">
                                      <p:cBhvr>
                                        <p:cTn id="91" dur="1000"/>
                                        <p:tgtEl>
                                          <p:spTgt spid="2">
                                            <p:txEl>
                                              <p:pRg st="12" end="12"/>
                                            </p:txEl>
                                          </p:spTgt>
                                        </p:tgtEl>
                                      </p:cBhvr>
                                    </p:animEffect>
                                    <p:anim calcmode="lin" valueType="num">
                                      <p:cBhvr>
                                        <p:cTn id="92"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2">
                                            <p:txEl>
                                              <p:pRg st="13" end="13"/>
                                            </p:txEl>
                                          </p:spTgt>
                                        </p:tgtEl>
                                        <p:attrNameLst>
                                          <p:attrName>style.visibility</p:attrName>
                                        </p:attrNameLst>
                                      </p:cBhvr>
                                      <p:to>
                                        <p:strVal val="visible"/>
                                      </p:to>
                                    </p:set>
                                    <p:animEffect transition="in" filter="fade">
                                      <p:cBhvr>
                                        <p:cTn id="98" dur="1000"/>
                                        <p:tgtEl>
                                          <p:spTgt spid="2">
                                            <p:txEl>
                                              <p:pRg st="13" end="13"/>
                                            </p:txEl>
                                          </p:spTgt>
                                        </p:tgtEl>
                                      </p:cBhvr>
                                    </p:animEffect>
                                    <p:anim calcmode="lin" valueType="num">
                                      <p:cBhvr>
                                        <p:cTn id="99"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2">
                                            <p:txEl>
                                              <p:pRg st="14" end="14"/>
                                            </p:txEl>
                                          </p:spTgt>
                                        </p:tgtEl>
                                        <p:attrNameLst>
                                          <p:attrName>style.visibility</p:attrName>
                                        </p:attrNameLst>
                                      </p:cBhvr>
                                      <p:to>
                                        <p:strVal val="visible"/>
                                      </p:to>
                                    </p:set>
                                    <p:animEffect transition="in" filter="fade">
                                      <p:cBhvr>
                                        <p:cTn id="105" dur="1000"/>
                                        <p:tgtEl>
                                          <p:spTgt spid="2">
                                            <p:txEl>
                                              <p:pRg st="14" end="14"/>
                                            </p:txEl>
                                          </p:spTgt>
                                        </p:tgtEl>
                                      </p:cBhvr>
                                    </p:animEffect>
                                    <p:anim calcmode="lin" valueType="num">
                                      <p:cBhvr>
                                        <p:cTn id="106"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335"/>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3" name="Round Diagonal Corner Rectangle 2"/>
          <p:cNvSpPr/>
          <p:nvPr/>
        </p:nvSpPr>
        <p:spPr>
          <a:xfrm>
            <a:off x="3048000" y="438150"/>
            <a:ext cx="2895600" cy="6858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6" name="Straight Connector 5"/>
          <p:cNvCxnSpPr/>
          <p:nvPr/>
        </p:nvCxnSpPr>
        <p:spPr>
          <a:xfrm>
            <a:off x="4495800" y="112395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57400" y="1428750"/>
            <a:ext cx="4876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057400" y="1428750"/>
            <a:ext cx="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19" idx="0"/>
          </p:cNvCxnSpPr>
          <p:nvPr/>
        </p:nvCxnSpPr>
        <p:spPr>
          <a:xfrm>
            <a:off x="3810000" y="1428750"/>
            <a:ext cx="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257800" y="1428750"/>
            <a:ext cx="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934200" y="1428750"/>
            <a:ext cx="74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1066800" y="1962150"/>
            <a:ext cx="1676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 name="Rounded Rectangle 18"/>
          <p:cNvSpPr/>
          <p:nvPr/>
        </p:nvSpPr>
        <p:spPr>
          <a:xfrm>
            <a:off x="2971800" y="1962150"/>
            <a:ext cx="1676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white"/>
                </a:solidFill>
                <a:effectLst/>
                <a:uLnTx/>
                <a:uFillTx/>
                <a:latin typeface="Calibri"/>
                <a:ea typeface="+mn-ea"/>
                <a:cs typeface="+mn-cs"/>
              </a:rPr>
              <a:t>Truyện</a:t>
            </a:r>
            <a:r>
              <a:rPr kumimoji="0" lang="en-US" sz="1800" b="0" i="0" u="none" strike="noStrike" kern="1200" cap="none" spc="0" normalizeH="0" baseline="0" noProof="0" dirty="0">
                <a:ln>
                  <a:noFill/>
                </a:ln>
                <a:solidFill>
                  <a:prstClr val="white"/>
                </a:solidFill>
                <a:effectLst/>
                <a:uLnTx/>
                <a:uFillTx/>
                <a:latin typeface="Calibri"/>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a:ea typeface="+mn-ea"/>
                <a:cs typeface="+mn-cs"/>
              </a:rPr>
              <a:t>cổ</a:t>
            </a:r>
            <a:r>
              <a:rPr kumimoji="0" lang="en-US" sz="1800" b="0" i="0" u="none" strike="noStrike" kern="1200" cap="none" spc="0" normalizeH="0" baseline="0" noProof="0" dirty="0">
                <a:ln>
                  <a:noFill/>
                </a:ln>
                <a:solidFill>
                  <a:prstClr val="white"/>
                </a:solidFill>
                <a:effectLst/>
                <a:uLnTx/>
                <a:uFillTx/>
                <a:latin typeface="Calibri"/>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a:ea typeface="+mn-ea"/>
                <a:cs typeface="+mn-cs"/>
              </a:rPr>
              <a:t>tích</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1" name="Rounded Rectangle 20"/>
          <p:cNvSpPr/>
          <p:nvPr/>
        </p:nvSpPr>
        <p:spPr>
          <a:xfrm>
            <a:off x="4876800" y="1962150"/>
            <a:ext cx="1524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Rounded Rectangle 22"/>
          <p:cNvSpPr/>
          <p:nvPr/>
        </p:nvSpPr>
        <p:spPr>
          <a:xfrm>
            <a:off x="6629400" y="1962150"/>
            <a:ext cx="1524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extBox 1"/>
          <p:cNvSpPr txBox="1"/>
          <p:nvPr/>
        </p:nvSpPr>
        <p:spPr>
          <a:xfrm>
            <a:off x="304800" y="361950"/>
            <a:ext cx="1752600" cy="369332"/>
          </a:xfrm>
          <a:prstGeom prst="rect">
            <a:avLst/>
          </a:prstGeom>
          <a:noFill/>
        </p:spPr>
        <p:txBody>
          <a:bodyPr wrap="square" rtlCol="0">
            <a:spAutoFit/>
          </a:bodyPr>
          <a:lstStyle/>
          <a:p>
            <a:r>
              <a:rPr lang="en-US" dirty="0">
                <a:solidFill>
                  <a:schemeClr val="bg1"/>
                </a:solidFill>
              </a:rPr>
              <a:t>2- </a:t>
            </a:r>
            <a:r>
              <a:rPr lang="en-US" dirty="0" err="1">
                <a:solidFill>
                  <a:schemeClr val="bg1"/>
                </a:solidFill>
              </a:rPr>
              <a:t>Thực</a:t>
            </a:r>
            <a:r>
              <a:rPr lang="en-US" dirty="0">
                <a:solidFill>
                  <a:schemeClr val="bg1"/>
                </a:solidFill>
              </a:rPr>
              <a:t> </a:t>
            </a:r>
            <a:r>
              <a:rPr lang="en-US" dirty="0" err="1">
                <a:solidFill>
                  <a:schemeClr val="bg1"/>
                </a:solidFill>
              </a:rPr>
              <a:t>hành</a:t>
            </a:r>
            <a:r>
              <a:rPr lang="en-US" dirty="0">
                <a:solidFill>
                  <a:schemeClr val="bg1"/>
                </a:solidFill>
              </a:rPr>
              <a:t>.</a:t>
            </a:r>
          </a:p>
        </p:txBody>
      </p:sp>
    </p:spTree>
    <p:extLst>
      <p:ext uri="{BB962C8B-B14F-4D97-AF65-F5344CB8AC3E}">
        <p14:creationId xmlns:p14="http://schemas.microsoft.com/office/powerpoint/2010/main" val="3432464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335"/>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3" name="Round Diagonal Corner Rectangle 2"/>
          <p:cNvSpPr/>
          <p:nvPr/>
        </p:nvSpPr>
        <p:spPr>
          <a:xfrm>
            <a:off x="3048000" y="438150"/>
            <a:ext cx="2895600" cy="6858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4495800" y="1123950"/>
            <a:ext cx="0" cy="30480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57400" y="1428750"/>
            <a:ext cx="48768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057400" y="1428750"/>
            <a:ext cx="0" cy="53340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19" idx="0"/>
          </p:cNvCxnSpPr>
          <p:nvPr/>
        </p:nvCxnSpPr>
        <p:spPr>
          <a:xfrm>
            <a:off x="3810000" y="1428750"/>
            <a:ext cx="0" cy="53340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257800" y="1428750"/>
            <a:ext cx="0" cy="53340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934200" y="1428750"/>
            <a:ext cx="740" cy="53340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1066800" y="1962150"/>
            <a:ext cx="1676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2971800" y="1962150"/>
            <a:ext cx="1676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Truyện</a:t>
            </a:r>
            <a:r>
              <a:rPr lang="en-US" dirty="0"/>
              <a:t> </a:t>
            </a:r>
            <a:r>
              <a:rPr lang="en-US" dirty="0" err="1"/>
              <a:t>cổ</a:t>
            </a:r>
            <a:r>
              <a:rPr lang="en-US" dirty="0"/>
              <a:t> </a:t>
            </a:r>
            <a:r>
              <a:rPr lang="en-US" dirty="0" err="1"/>
              <a:t>tích</a:t>
            </a:r>
            <a:endParaRPr lang="en-US" dirty="0"/>
          </a:p>
        </p:txBody>
      </p:sp>
      <p:sp>
        <p:nvSpPr>
          <p:cNvPr id="21" name="Rounded Rectangle 20"/>
          <p:cNvSpPr/>
          <p:nvPr/>
        </p:nvSpPr>
        <p:spPr>
          <a:xfrm>
            <a:off x="4876800" y="1962150"/>
            <a:ext cx="1524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6629400" y="1962150"/>
            <a:ext cx="1524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276600" y="666750"/>
            <a:ext cx="2514600" cy="369332"/>
          </a:xfrm>
          <a:prstGeom prst="rect">
            <a:avLst/>
          </a:prstGeom>
          <a:noFill/>
        </p:spPr>
        <p:txBody>
          <a:bodyPr wrap="square" rtlCol="0">
            <a:spAutoFit/>
          </a:bodyPr>
          <a:lstStyle/>
          <a:p>
            <a:r>
              <a:rPr lang="en-US" dirty="0"/>
              <a:t>       </a:t>
            </a:r>
            <a:r>
              <a:rPr lang="en-US" dirty="0" err="1">
                <a:solidFill>
                  <a:schemeClr val="bg1"/>
                </a:solidFill>
              </a:rPr>
              <a:t>Truyện</a:t>
            </a:r>
            <a:r>
              <a:rPr lang="en-US" dirty="0">
                <a:solidFill>
                  <a:schemeClr val="bg1"/>
                </a:solidFill>
              </a:rPr>
              <a:t> </a:t>
            </a:r>
            <a:r>
              <a:rPr lang="en-US" dirty="0" err="1">
                <a:solidFill>
                  <a:schemeClr val="bg1"/>
                </a:solidFill>
              </a:rPr>
              <a:t>dân</a:t>
            </a:r>
            <a:r>
              <a:rPr lang="en-US" dirty="0">
                <a:solidFill>
                  <a:schemeClr val="bg1"/>
                </a:solidFill>
              </a:rPr>
              <a:t> </a:t>
            </a:r>
            <a:r>
              <a:rPr lang="en-US" dirty="0" err="1">
                <a:solidFill>
                  <a:schemeClr val="bg1"/>
                </a:solidFill>
              </a:rPr>
              <a:t>gian</a:t>
            </a:r>
            <a:endParaRPr lang="en-US" dirty="0">
              <a:solidFill>
                <a:schemeClr val="bg1"/>
              </a:solidFill>
            </a:endParaRPr>
          </a:p>
        </p:txBody>
      </p:sp>
      <p:sp>
        <p:nvSpPr>
          <p:cNvPr id="27" name="TextBox 26"/>
          <p:cNvSpPr txBox="1"/>
          <p:nvPr/>
        </p:nvSpPr>
        <p:spPr>
          <a:xfrm>
            <a:off x="1143000" y="2038350"/>
            <a:ext cx="1600200" cy="646331"/>
          </a:xfrm>
          <a:prstGeom prst="rect">
            <a:avLst/>
          </a:prstGeom>
          <a:noFill/>
        </p:spPr>
        <p:txBody>
          <a:bodyPr wrap="square" rtlCol="0">
            <a:spAutoFit/>
          </a:bodyPr>
          <a:lstStyle/>
          <a:p>
            <a:r>
              <a:rPr lang="en-US" dirty="0"/>
              <a:t>      </a:t>
            </a:r>
            <a:r>
              <a:rPr lang="en-US" dirty="0" err="1">
                <a:solidFill>
                  <a:schemeClr val="bg1"/>
                </a:solidFill>
              </a:rPr>
              <a:t>Truyện</a:t>
            </a:r>
            <a:endParaRPr lang="en-US" dirty="0">
              <a:solidFill>
                <a:schemeClr val="bg1"/>
              </a:solidFill>
            </a:endParaRPr>
          </a:p>
          <a:p>
            <a:r>
              <a:rPr lang="en-US" dirty="0">
                <a:solidFill>
                  <a:schemeClr val="bg1"/>
                </a:solidFill>
              </a:rPr>
              <a:t> </a:t>
            </a:r>
            <a:r>
              <a:rPr lang="en-US" dirty="0" err="1">
                <a:solidFill>
                  <a:schemeClr val="bg1"/>
                </a:solidFill>
              </a:rPr>
              <a:t>truyền</a:t>
            </a:r>
            <a:r>
              <a:rPr lang="en-US" dirty="0">
                <a:solidFill>
                  <a:schemeClr val="bg1"/>
                </a:solidFill>
              </a:rPr>
              <a:t> </a:t>
            </a:r>
            <a:r>
              <a:rPr lang="en-US" dirty="0" err="1">
                <a:solidFill>
                  <a:schemeClr val="bg1"/>
                </a:solidFill>
              </a:rPr>
              <a:t>thuyết</a:t>
            </a:r>
            <a:endParaRPr lang="en-US" dirty="0">
              <a:solidFill>
                <a:schemeClr val="bg1"/>
              </a:solidFill>
            </a:endParaRPr>
          </a:p>
        </p:txBody>
      </p:sp>
      <p:sp>
        <p:nvSpPr>
          <p:cNvPr id="28" name="TextBox 27"/>
          <p:cNvSpPr txBox="1"/>
          <p:nvPr/>
        </p:nvSpPr>
        <p:spPr>
          <a:xfrm>
            <a:off x="4953000" y="2038350"/>
            <a:ext cx="1371600" cy="646331"/>
          </a:xfrm>
          <a:prstGeom prst="rect">
            <a:avLst/>
          </a:prstGeom>
          <a:noFill/>
        </p:spPr>
        <p:txBody>
          <a:bodyPr wrap="square" rtlCol="0">
            <a:spAutoFit/>
          </a:bodyPr>
          <a:lstStyle/>
          <a:p>
            <a:r>
              <a:rPr lang="en-US" dirty="0"/>
              <a:t>    </a:t>
            </a:r>
            <a:r>
              <a:rPr lang="en-US" dirty="0" err="1">
                <a:solidFill>
                  <a:schemeClr val="bg1"/>
                </a:solidFill>
              </a:rPr>
              <a:t>Truyện</a:t>
            </a:r>
            <a:r>
              <a:rPr lang="en-US" dirty="0">
                <a:solidFill>
                  <a:schemeClr val="bg1"/>
                </a:solidFill>
              </a:rPr>
              <a:t> </a:t>
            </a:r>
          </a:p>
          <a:p>
            <a:r>
              <a:rPr lang="en-US" dirty="0">
                <a:solidFill>
                  <a:schemeClr val="bg1"/>
                </a:solidFill>
              </a:rPr>
              <a:t>  </a:t>
            </a:r>
            <a:r>
              <a:rPr lang="en-US" dirty="0" err="1">
                <a:solidFill>
                  <a:schemeClr val="bg1"/>
                </a:solidFill>
              </a:rPr>
              <a:t>ngụ</a:t>
            </a:r>
            <a:r>
              <a:rPr lang="en-US" dirty="0">
                <a:solidFill>
                  <a:schemeClr val="bg1"/>
                </a:solidFill>
              </a:rPr>
              <a:t> </a:t>
            </a:r>
            <a:r>
              <a:rPr lang="en-US" dirty="0" err="1">
                <a:solidFill>
                  <a:schemeClr val="bg1"/>
                </a:solidFill>
              </a:rPr>
              <a:t>ngôn</a:t>
            </a:r>
            <a:endParaRPr lang="en-US" dirty="0">
              <a:solidFill>
                <a:schemeClr val="bg1"/>
              </a:solidFill>
            </a:endParaRPr>
          </a:p>
        </p:txBody>
      </p:sp>
      <p:sp>
        <p:nvSpPr>
          <p:cNvPr id="29" name="TextBox 28"/>
          <p:cNvSpPr txBox="1"/>
          <p:nvPr/>
        </p:nvSpPr>
        <p:spPr>
          <a:xfrm>
            <a:off x="6629400" y="2114550"/>
            <a:ext cx="1524000" cy="369332"/>
          </a:xfrm>
          <a:prstGeom prst="rect">
            <a:avLst/>
          </a:prstGeom>
          <a:noFill/>
        </p:spPr>
        <p:txBody>
          <a:bodyPr wrap="square" rtlCol="0">
            <a:spAutoFit/>
          </a:bodyPr>
          <a:lstStyle/>
          <a:p>
            <a:r>
              <a:rPr lang="en-US" dirty="0"/>
              <a:t>  </a:t>
            </a:r>
            <a:r>
              <a:rPr lang="en-US" dirty="0" err="1">
                <a:solidFill>
                  <a:schemeClr val="bg1"/>
                </a:solidFill>
              </a:rPr>
              <a:t>Truyện</a:t>
            </a:r>
            <a:r>
              <a:rPr lang="en-US" dirty="0">
                <a:solidFill>
                  <a:schemeClr val="bg1"/>
                </a:solidFill>
              </a:rPr>
              <a:t> </a:t>
            </a:r>
            <a:r>
              <a:rPr lang="en-US" dirty="0" err="1">
                <a:solidFill>
                  <a:schemeClr val="bg1"/>
                </a:solidFill>
              </a:rPr>
              <a:t>cười</a:t>
            </a:r>
            <a:endParaRPr lang="en-US" dirty="0">
              <a:solidFill>
                <a:schemeClr val="bg1"/>
              </a:solidFill>
            </a:endParaRPr>
          </a:p>
        </p:txBody>
      </p:sp>
      <p:sp>
        <p:nvSpPr>
          <p:cNvPr id="30" name="TextBox 29"/>
          <p:cNvSpPr txBox="1"/>
          <p:nvPr/>
        </p:nvSpPr>
        <p:spPr>
          <a:xfrm>
            <a:off x="304800" y="361950"/>
            <a:ext cx="2057400" cy="646331"/>
          </a:xfrm>
          <a:prstGeom prst="rect">
            <a:avLst/>
          </a:prstGeom>
          <a:noFill/>
        </p:spPr>
        <p:txBody>
          <a:bodyPr wrap="square" rtlCol="0">
            <a:spAutoFit/>
          </a:bodyPr>
          <a:lstStyle/>
          <a:p>
            <a:r>
              <a:rPr lang="en-US" dirty="0">
                <a:solidFill>
                  <a:schemeClr val="bg1"/>
                </a:solidFill>
              </a:rPr>
              <a:t>2- </a:t>
            </a:r>
            <a:r>
              <a:rPr lang="en-US" dirty="0" err="1">
                <a:solidFill>
                  <a:schemeClr val="bg1"/>
                </a:solidFill>
              </a:rPr>
              <a:t>Thực</a:t>
            </a:r>
            <a:r>
              <a:rPr lang="en-US" dirty="0">
                <a:solidFill>
                  <a:schemeClr val="bg1"/>
                </a:solidFill>
              </a:rPr>
              <a:t> </a:t>
            </a:r>
            <a:r>
              <a:rPr lang="en-US" dirty="0" err="1">
                <a:solidFill>
                  <a:schemeClr val="bg1"/>
                </a:solidFill>
              </a:rPr>
              <a:t>hành</a:t>
            </a:r>
            <a:endParaRPr lang="en-US" dirty="0">
              <a:solidFill>
                <a:schemeClr val="bg1"/>
              </a:solidFill>
            </a:endParaRPr>
          </a:p>
          <a:p>
            <a:r>
              <a:rPr lang="en-US" dirty="0">
                <a:solidFill>
                  <a:schemeClr val="bg1"/>
                </a:solidFill>
              </a:rPr>
              <a:t>a-</a:t>
            </a:r>
          </a:p>
        </p:txBody>
      </p:sp>
      <p:sp>
        <p:nvSpPr>
          <p:cNvPr id="2" name="TextBox 1"/>
          <p:cNvSpPr txBox="1"/>
          <p:nvPr/>
        </p:nvSpPr>
        <p:spPr>
          <a:xfrm>
            <a:off x="304800" y="3181350"/>
            <a:ext cx="8382000" cy="1477328"/>
          </a:xfrm>
          <a:prstGeom prst="rect">
            <a:avLst/>
          </a:prstGeom>
          <a:noFill/>
        </p:spPr>
        <p:txBody>
          <a:bodyPr wrap="square" rtlCol="0">
            <a:spAutoFit/>
          </a:bodyPr>
          <a:lstStyle/>
          <a:p>
            <a:r>
              <a:rPr lang="en-US" dirty="0">
                <a:solidFill>
                  <a:schemeClr val="bg1"/>
                </a:solidFill>
              </a:rPr>
              <a:t>b- </a:t>
            </a:r>
            <a:r>
              <a:rPr lang="en-US" dirty="0" err="1">
                <a:solidFill>
                  <a:schemeClr val="bg1"/>
                </a:solidFill>
              </a:rPr>
              <a:t>Tiếng</a:t>
            </a:r>
            <a:r>
              <a:rPr lang="en-US" dirty="0">
                <a:solidFill>
                  <a:schemeClr val="bg1"/>
                </a:solidFill>
              </a:rPr>
              <a:t> </a:t>
            </a:r>
            <a:r>
              <a:rPr lang="en-US" dirty="0" err="1">
                <a:solidFill>
                  <a:schemeClr val="bg1"/>
                </a:solidFill>
              </a:rPr>
              <a:t>đồn</a:t>
            </a:r>
            <a:r>
              <a:rPr lang="en-US" dirty="0">
                <a:solidFill>
                  <a:schemeClr val="bg1"/>
                </a:solidFill>
              </a:rPr>
              <a:t> cha </a:t>
            </a:r>
            <a:r>
              <a:rPr lang="en-US" dirty="0" err="1">
                <a:solidFill>
                  <a:schemeClr val="bg1"/>
                </a:solidFill>
              </a:rPr>
              <a:t>mẹ</a:t>
            </a:r>
            <a:r>
              <a:rPr lang="en-US" dirty="0">
                <a:solidFill>
                  <a:schemeClr val="bg1"/>
                </a:solidFill>
              </a:rPr>
              <a:t> </a:t>
            </a:r>
            <a:r>
              <a:rPr lang="en-US" dirty="0" err="1">
                <a:solidFill>
                  <a:schemeClr val="bg1"/>
                </a:solidFill>
              </a:rPr>
              <a:t>em</a:t>
            </a:r>
            <a:r>
              <a:rPr lang="en-US" dirty="0">
                <a:solidFill>
                  <a:schemeClr val="bg1"/>
                </a:solidFill>
              </a:rPr>
              <a:t> </a:t>
            </a:r>
            <a:r>
              <a:rPr lang="en-US" dirty="0" err="1">
                <a:solidFill>
                  <a:schemeClr val="bg1"/>
                </a:solidFill>
              </a:rPr>
              <a:t>hiền</a:t>
            </a:r>
            <a:r>
              <a:rPr lang="en-US" dirty="0">
                <a:solidFill>
                  <a:schemeClr val="bg1"/>
                </a:solidFill>
              </a:rPr>
              <a:t>, </a:t>
            </a:r>
            <a:r>
              <a:rPr lang="en-US" dirty="0" err="1">
                <a:solidFill>
                  <a:srgbClr val="FFFF00"/>
                </a:solidFill>
              </a:rPr>
              <a:t>cắn</a:t>
            </a:r>
            <a:r>
              <a:rPr lang="en-US" dirty="0">
                <a:solidFill>
                  <a:srgbClr val="FFFF00"/>
                </a:solidFill>
              </a:rPr>
              <a:t> </a:t>
            </a:r>
            <a:r>
              <a:rPr lang="en-US" dirty="0" err="1">
                <a:solidFill>
                  <a:srgbClr val="FFFF00"/>
                </a:solidFill>
              </a:rPr>
              <a:t>cơm</a:t>
            </a:r>
            <a:r>
              <a:rPr lang="en-US" dirty="0">
                <a:solidFill>
                  <a:srgbClr val="FFFF00"/>
                </a:solidFill>
              </a:rPr>
              <a:t> </a:t>
            </a:r>
            <a:r>
              <a:rPr lang="en-US" dirty="0" err="1">
                <a:solidFill>
                  <a:srgbClr val="FFFF00"/>
                </a:solidFill>
              </a:rPr>
              <a:t>không</a:t>
            </a:r>
            <a:r>
              <a:rPr lang="en-US" dirty="0">
                <a:solidFill>
                  <a:srgbClr val="FFFF00"/>
                </a:solidFill>
              </a:rPr>
              <a:t> </a:t>
            </a:r>
            <a:r>
              <a:rPr lang="en-US" dirty="0" err="1">
                <a:solidFill>
                  <a:srgbClr val="FFFF00"/>
                </a:solidFill>
              </a:rPr>
              <a:t>vỡ</a:t>
            </a:r>
            <a:r>
              <a:rPr lang="en-US" dirty="0">
                <a:solidFill>
                  <a:srgbClr val="FFFF00"/>
                </a:solidFill>
              </a:rPr>
              <a:t> </a:t>
            </a:r>
            <a:r>
              <a:rPr lang="en-US" dirty="0" err="1">
                <a:solidFill>
                  <a:srgbClr val="FFFF00"/>
                </a:solidFill>
              </a:rPr>
              <a:t>cắn</a:t>
            </a:r>
            <a:r>
              <a:rPr lang="en-US" dirty="0">
                <a:solidFill>
                  <a:srgbClr val="FFFF00"/>
                </a:solidFill>
              </a:rPr>
              <a:t> </a:t>
            </a:r>
            <a:r>
              <a:rPr lang="en-US" dirty="0" err="1">
                <a:solidFill>
                  <a:srgbClr val="FFFF00"/>
                </a:solidFill>
              </a:rPr>
              <a:t>tiền</a:t>
            </a:r>
            <a:r>
              <a:rPr lang="en-US" dirty="0">
                <a:solidFill>
                  <a:srgbClr val="FFFF00"/>
                </a:solidFill>
              </a:rPr>
              <a:t> </a:t>
            </a:r>
            <a:r>
              <a:rPr lang="en-US" dirty="0" err="1">
                <a:solidFill>
                  <a:srgbClr val="FFFF00"/>
                </a:solidFill>
              </a:rPr>
              <a:t>vỡ</a:t>
            </a:r>
            <a:r>
              <a:rPr lang="en-US" dirty="0">
                <a:solidFill>
                  <a:srgbClr val="FFFF00"/>
                </a:solidFill>
              </a:rPr>
              <a:t> </a:t>
            </a:r>
            <a:r>
              <a:rPr lang="en-US" dirty="0" err="1">
                <a:solidFill>
                  <a:srgbClr val="FFFF00"/>
                </a:solidFill>
              </a:rPr>
              <a:t>hai</a:t>
            </a:r>
            <a:r>
              <a:rPr lang="en-US" dirty="0">
                <a:solidFill>
                  <a:srgbClr val="FFFF00"/>
                </a:solidFill>
              </a:rPr>
              <a:t>.</a:t>
            </a:r>
          </a:p>
          <a:p>
            <a:r>
              <a:rPr lang="en-US" dirty="0">
                <a:solidFill>
                  <a:schemeClr val="bg1"/>
                </a:solidFill>
              </a:rPr>
              <a:t>c-</a:t>
            </a:r>
            <a:r>
              <a:rPr lang="en-US" dirty="0">
                <a:solidFill>
                  <a:srgbClr val="FFFF00"/>
                </a:solidFill>
              </a:rPr>
              <a:t> </a:t>
            </a:r>
            <a:r>
              <a:rPr lang="en-US" dirty="0" err="1">
                <a:solidFill>
                  <a:schemeClr val="bg1"/>
                </a:solidFill>
              </a:rPr>
              <a:t>Câu</a:t>
            </a:r>
            <a:r>
              <a:rPr lang="en-US" dirty="0">
                <a:solidFill>
                  <a:schemeClr val="bg1"/>
                </a:solidFill>
              </a:rPr>
              <a:t> </a:t>
            </a:r>
            <a:r>
              <a:rPr lang="en-US" dirty="0" err="1">
                <a:solidFill>
                  <a:schemeClr val="bg1"/>
                </a:solidFill>
              </a:rPr>
              <a:t>có</a:t>
            </a:r>
            <a:r>
              <a:rPr lang="en-US" dirty="0">
                <a:solidFill>
                  <a:schemeClr val="bg1"/>
                </a:solidFill>
              </a:rPr>
              <a:t> </a:t>
            </a:r>
            <a:r>
              <a:rPr lang="en-US" dirty="0" err="1">
                <a:solidFill>
                  <a:schemeClr val="bg1"/>
                </a:solidFill>
              </a:rPr>
              <a:t>dùng</a:t>
            </a:r>
            <a:r>
              <a:rPr lang="en-US" dirty="0">
                <a:solidFill>
                  <a:schemeClr val="bg1"/>
                </a:solidFill>
              </a:rPr>
              <a:t> </a:t>
            </a:r>
            <a:r>
              <a:rPr lang="en-US" dirty="0" err="1">
                <a:solidFill>
                  <a:schemeClr val="bg1"/>
                </a:solidFill>
              </a:rPr>
              <a:t>từ</a:t>
            </a:r>
            <a:r>
              <a:rPr lang="en-US" dirty="0">
                <a:solidFill>
                  <a:schemeClr val="bg1"/>
                </a:solidFill>
              </a:rPr>
              <a:t> </a:t>
            </a:r>
            <a:r>
              <a:rPr lang="en-US" dirty="0" err="1">
                <a:solidFill>
                  <a:schemeClr val="bg1"/>
                </a:solidFill>
              </a:rPr>
              <a:t>tượng</a:t>
            </a:r>
            <a:r>
              <a:rPr lang="en-US" dirty="0">
                <a:solidFill>
                  <a:schemeClr val="bg1"/>
                </a:solidFill>
              </a:rPr>
              <a:t> </a:t>
            </a:r>
            <a:r>
              <a:rPr lang="en-US" dirty="0" err="1">
                <a:solidFill>
                  <a:schemeClr val="bg1"/>
                </a:solidFill>
              </a:rPr>
              <a:t>hình</a:t>
            </a:r>
            <a:r>
              <a:rPr lang="en-US" dirty="0">
                <a:solidFill>
                  <a:schemeClr val="bg1"/>
                </a:solidFill>
              </a:rPr>
              <a:t>:</a:t>
            </a:r>
          </a:p>
          <a:p>
            <a:r>
              <a:rPr lang="en-US" dirty="0">
                <a:solidFill>
                  <a:schemeClr val="bg1"/>
                </a:solidFill>
              </a:rPr>
              <a:t>    VD: </a:t>
            </a:r>
            <a:r>
              <a:rPr lang="en-US" dirty="0" err="1">
                <a:solidFill>
                  <a:schemeClr val="bg1"/>
                </a:solidFill>
              </a:rPr>
              <a:t>Áo</a:t>
            </a:r>
            <a:r>
              <a:rPr lang="en-US" dirty="0">
                <a:solidFill>
                  <a:schemeClr val="bg1"/>
                </a:solidFill>
              </a:rPr>
              <a:t> </a:t>
            </a:r>
            <a:r>
              <a:rPr lang="en-US" dirty="0" err="1">
                <a:solidFill>
                  <a:schemeClr val="bg1"/>
                </a:solidFill>
              </a:rPr>
              <a:t>dài</a:t>
            </a:r>
            <a:r>
              <a:rPr lang="en-US" dirty="0">
                <a:solidFill>
                  <a:schemeClr val="bg1"/>
                </a:solidFill>
              </a:rPr>
              <a:t> </a:t>
            </a:r>
            <a:r>
              <a:rPr lang="en-US" dirty="0" err="1">
                <a:solidFill>
                  <a:schemeClr val="bg1"/>
                </a:solidFill>
              </a:rPr>
              <a:t>Việt</a:t>
            </a:r>
            <a:r>
              <a:rPr lang="en-US" dirty="0">
                <a:solidFill>
                  <a:schemeClr val="bg1"/>
                </a:solidFill>
              </a:rPr>
              <a:t> Nam </a:t>
            </a:r>
            <a:r>
              <a:rPr lang="en-US" dirty="0" err="1">
                <a:solidFill>
                  <a:srgbClr val="FFFF00"/>
                </a:solidFill>
              </a:rPr>
              <a:t>duyên</a:t>
            </a:r>
            <a:r>
              <a:rPr lang="en-US" dirty="0">
                <a:solidFill>
                  <a:srgbClr val="FFFF00"/>
                </a:solidFill>
              </a:rPr>
              <a:t> </a:t>
            </a:r>
            <a:r>
              <a:rPr lang="en-US" dirty="0" err="1">
                <a:solidFill>
                  <a:srgbClr val="FFFF00"/>
                </a:solidFill>
              </a:rPr>
              <a:t>dáng</a:t>
            </a:r>
            <a:r>
              <a:rPr lang="en-US" dirty="0">
                <a:solidFill>
                  <a:srgbClr val="FFFF00"/>
                </a:solidFill>
              </a:rPr>
              <a:t> </a:t>
            </a:r>
            <a:r>
              <a:rPr lang="en-US" dirty="0" err="1">
                <a:solidFill>
                  <a:srgbClr val="FFFF00"/>
                </a:solidFill>
              </a:rPr>
              <a:t>thướt</a:t>
            </a:r>
            <a:r>
              <a:rPr lang="en-US" dirty="0">
                <a:solidFill>
                  <a:srgbClr val="FFFF00"/>
                </a:solidFill>
              </a:rPr>
              <a:t> </a:t>
            </a:r>
            <a:r>
              <a:rPr lang="en-US" dirty="0" err="1">
                <a:solidFill>
                  <a:srgbClr val="FFFF00"/>
                </a:solidFill>
              </a:rPr>
              <a:t>tha</a:t>
            </a:r>
            <a:r>
              <a:rPr lang="en-US" dirty="0">
                <a:solidFill>
                  <a:schemeClr val="bg1"/>
                </a:solidFill>
              </a:rPr>
              <a:t>.</a:t>
            </a:r>
          </a:p>
          <a:p>
            <a:r>
              <a:rPr lang="en-US" dirty="0">
                <a:solidFill>
                  <a:schemeClr val="bg1"/>
                </a:solidFill>
              </a:rPr>
              <a:t> - </a:t>
            </a:r>
            <a:r>
              <a:rPr lang="en-US" dirty="0" err="1">
                <a:solidFill>
                  <a:schemeClr val="bg1"/>
                </a:solidFill>
              </a:rPr>
              <a:t>Câu</a:t>
            </a:r>
            <a:r>
              <a:rPr lang="en-US" dirty="0">
                <a:solidFill>
                  <a:schemeClr val="bg1"/>
                </a:solidFill>
              </a:rPr>
              <a:t> </a:t>
            </a:r>
            <a:r>
              <a:rPr lang="en-US" dirty="0" err="1">
                <a:solidFill>
                  <a:schemeClr val="bg1"/>
                </a:solidFill>
              </a:rPr>
              <a:t>có</a:t>
            </a:r>
            <a:r>
              <a:rPr lang="en-US" dirty="0">
                <a:solidFill>
                  <a:schemeClr val="bg1"/>
                </a:solidFill>
              </a:rPr>
              <a:t> </a:t>
            </a:r>
            <a:r>
              <a:rPr lang="en-US" dirty="0" err="1">
                <a:solidFill>
                  <a:schemeClr val="bg1"/>
                </a:solidFill>
              </a:rPr>
              <a:t>chứa</a:t>
            </a:r>
            <a:r>
              <a:rPr lang="en-US" dirty="0">
                <a:solidFill>
                  <a:schemeClr val="bg1"/>
                </a:solidFill>
              </a:rPr>
              <a:t> </a:t>
            </a:r>
            <a:r>
              <a:rPr lang="en-US" dirty="0" err="1">
                <a:solidFill>
                  <a:schemeClr val="bg1"/>
                </a:solidFill>
              </a:rPr>
              <a:t>tượng</a:t>
            </a:r>
            <a:r>
              <a:rPr lang="en-US" dirty="0">
                <a:solidFill>
                  <a:schemeClr val="bg1"/>
                </a:solidFill>
              </a:rPr>
              <a:t> </a:t>
            </a:r>
            <a:r>
              <a:rPr lang="en-US" dirty="0" err="1">
                <a:solidFill>
                  <a:schemeClr val="bg1"/>
                </a:solidFill>
              </a:rPr>
              <a:t>thanh</a:t>
            </a:r>
            <a:r>
              <a:rPr lang="en-US" dirty="0">
                <a:solidFill>
                  <a:schemeClr val="bg1"/>
                </a:solidFill>
              </a:rPr>
              <a:t>:</a:t>
            </a:r>
          </a:p>
          <a:p>
            <a:r>
              <a:rPr lang="en-US" dirty="0">
                <a:solidFill>
                  <a:schemeClr val="bg1"/>
                </a:solidFill>
              </a:rPr>
              <a:t>    VD: </a:t>
            </a:r>
            <a:r>
              <a:rPr lang="en-US" dirty="0" err="1">
                <a:solidFill>
                  <a:schemeClr val="bg1"/>
                </a:solidFill>
              </a:rPr>
              <a:t>Tiếng</a:t>
            </a:r>
            <a:r>
              <a:rPr lang="en-US" dirty="0">
                <a:solidFill>
                  <a:schemeClr val="bg1"/>
                </a:solidFill>
              </a:rPr>
              <a:t> </a:t>
            </a:r>
            <a:r>
              <a:rPr lang="en-US" dirty="0" err="1">
                <a:solidFill>
                  <a:schemeClr val="bg1"/>
                </a:solidFill>
              </a:rPr>
              <a:t>suối</a:t>
            </a:r>
            <a:r>
              <a:rPr lang="en-US" dirty="0">
                <a:solidFill>
                  <a:schemeClr val="bg1"/>
                </a:solidFill>
              </a:rPr>
              <a:t> </a:t>
            </a:r>
            <a:r>
              <a:rPr lang="en-US" dirty="0" err="1">
                <a:solidFill>
                  <a:schemeClr val="bg1"/>
                </a:solidFill>
              </a:rPr>
              <a:t>chảy</a:t>
            </a:r>
            <a:r>
              <a:rPr lang="en-US" dirty="0">
                <a:solidFill>
                  <a:schemeClr val="bg1"/>
                </a:solidFill>
              </a:rPr>
              <a:t> </a:t>
            </a:r>
            <a:r>
              <a:rPr lang="en-US" dirty="0" err="1">
                <a:solidFill>
                  <a:srgbClr val="FFFF00"/>
                </a:solidFill>
              </a:rPr>
              <a:t>róc</a:t>
            </a:r>
            <a:r>
              <a:rPr lang="en-US" dirty="0">
                <a:solidFill>
                  <a:srgbClr val="FFFF00"/>
                </a:solidFill>
              </a:rPr>
              <a:t> </a:t>
            </a:r>
            <a:r>
              <a:rPr lang="en-US" dirty="0" err="1">
                <a:solidFill>
                  <a:srgbClr val="FFFF00"/>
                </a:solidFill>
              </a:rPr>
              <a:t>rách</a:t>
            </a:r>
            <a:r>
              <a:rPr lang="en-US" dirty="0">
                <a:solidFill>
                  <a:schemeClr val="bg1"/>
                </a:solidFill>
              </a:rPr>
              <a:t>.</a:t>
            </a:r>
          </a:p>
        </p:txBody>
      </p:sp>
    </p:spTree>
    <p:extLst>
      <p:ext uri="{BB962C8B-B14F-4D97-AF65-F5344CB8AC3E}">
        <p14:creationId xmlns:p14="http://schemas.microsoft.com/office/powerpoint/2010/main" val="305855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fade">
                                      <p:cBhvr>
                                        <p:cTn id="7" dur="1000"/>
                                        <p:tgtEl>
                                          <p:spTgt spid="25">
                                            <p:txEl>
                                              <p:pRg st="0" end="0"/>
                                            </p:txEl>
                                          </p:spTgt>
                                        </p:tgtEl>
                                      </p:cBhvr>
                                    </p:animEffect>
                                    <p:anim calcmode="lin" valueType="num">
                                      <p:cBhvr>
                                        <p:cTn id="8"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7">
                                            <p:txEl>
                                              <p:pRg st="0" end="0"/>
                                            </p:txEl>
                                          </p:spTgt>
                                        </p:tgtEl>
                                        <p:attrNameLst>
                                          <p:attrName>style.visibility</p:attrName>
                                        </p:attrNameLst>
                                      </p:cBhvr>
                                      <p:to>
                                        <p:strVal val="visible"/>
                                      </p:to>
                                    </p:set>
                                    <p:animEffect transition="in" filter="fade">
                                      <p:cBhvr>
                                        <p:cTn id="14" dur="1000"/>
                                        <p:tgtEl>
                                          <p:spTgt spid="27">
                                            <p:txEl>
                                              <p:pRg st="0" end="0"/>
                                            </p:txEl>
                                          </p:spTgt>
                                        </p:tgtEl>
                                      </p:cBhvr>
                                    </p:animEffect>
                                    <p:anim calcmode="lin" valueType="num">
                                      <p:cBhvr>
                                        <p:cTn id="15"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7">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7">
                                            <p:txEl>
                                              <p:pRg st="1" end="1"/>
                                            </p:txEl>
                                          </p:spTgt>
                                        </p:tgtEl>
                                        <p:attrNameLst>
                                          <p:attrName>style.visibility</p:attrName>
                                        </p:attrNameLst>
                                      </p:cBhvr>
                                      <p:to>
                                        <p:strVal val="visible"/>
                                      </p:to>
                                    </p:set>
                                    <p:animEffect transition="in" filter="fade">
                                      <p:cBhvr>
                                        <p:cTn id="19" dur="1000"/>
                                        <p:tgtEl>
                                          <p:spTgt spid="27">
                                            <p:txEl>
                                              <p:pRg st="1" end="1"/>
                                            </p:txEl>
                                          </p:spTgt>
                                        </p:tgtEl>
                                      </p:cBhvr>
                                    </p:animEffect>
                                    <p:anim calcmode="lin" valueType="num">
                                      <p:cBhvr>
                                        <p:cTn id="20" dur="1000" fill="hold"/>
                                        <p:tgtEl>
                                          <p:spTgt spid="27">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8">
                                            <p:txEl>
                                              <p:pRg st="0" end="0"/>
                                            </p:txEl>
                                          </p:spTgt>
                                        </p:tgtEl>
                                        <p:attrNameLst>
                                          <p:attrName>style.visibility</p:attrName>
                                        </p:attrNameLst>
                                      </p:cBhvr>
                                      <p:to>
                                        <p:strVal val="visible"/>
                                      </p:to>
                                    </p:set>
                                    <p:animEffect transition="in" filter="fade">
                                      <p:cBhvr>
                                        <p:cTn id="26" dur="1000"/>
                                        <p:tgtEl>
                                          <p:spTgt spid="28">
                                            <p:txEl>
                                              <p:pRg st="0" end="0"/>
                                            </p:txEl>
                                          </p:spTgt>
                                        </p:tgtEl>
                                      </p:cBhvr>
                                    </p:animEffect>
                                    <p:anim calcmode="lin" valueType="num">
                                      <p:cBhvr>
                                        <p:cTn id="27"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28">
                                            <p:txEl>
                                              <p:pRg st="0" end="0"/>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8">
                                            <p:txEl>
                                              <p:pRg st="1" end="1"/>
                                            </p:txEl>
                                          </p:spTgt>
                                        </p:tgtEl>
                                        <p:attrNameLst>
                                          <p:attrName>style.visibility</p:attrName>
                                        </p:attrNameLst>
                                      </p:cBhvr>
                                      <p:to>
                                        <p:strVal val="visible"/>
                                      </p:to>
                                    </p:set>
                                    <p:animEffect transition="in" filter="fade">
                                      <p:cBhvr>
                                        <p:cTn id="31" dur="1000"/>
                                        <p:tgtEl>
                                          <p:spTgt spid="28">
                                            <p:txEl>
                                              <p:pRg st="1" end="1"/>
                                            </p:txEl>
                                          </p:spTgt>
                                        </p:tgtEl>
                                      </p:cBhvr>
                                    </p:animEffect>
                                    <p:anim calcmode="lin" valueType="num">
                                      <p:cBhvr>
                                        <p:cTn id="32" dur="1000" fill="hold"/>
                                        <p:tgtEl>
                                          <p:spTgt spid="28">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2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9">
                                            <p:txEl>
                                              <p:pRg st="0" end="0"/>
                                            </p:txEl>
                                          </p:spTgt>
                                        </p:tgtEl>
                                        <p:attrNameLst>
                                          <p:attrName>style.visibility</p:attrName>
                                        </p:attrNameLst>
                                      </p:cBhvr>
                                      <p:to>
                                        <p:strVal val="visible"/>
                                      </p:to>
                                    </p:set>
                                    <p:animEffect transition="in" filter="fade">
                                      <p:cBhvr>
                                        <p:cTn id="38" dur="1000"/>
                                        <p:tgtEl>
                                          <p:spTgt spid="29">
                                            <p:txEl>
                                              <p:pRg st="0" end="0"/>
                                            </p:txEl>
                                          </p:spTgt>
                                        </p:tgtEl>
                                      </p:cBhvr>
                                    </p:animEffect>
                                    <p:anim calcmode="lin" valueType="num">
                                      <p:cBhvr>
                                        <p:cTn id="39"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28575"/>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304800" y="819150"/>
            <a:ext cx="8686800" cy="375487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II- NGỮ</a:t>
            </a:r>
            <a:r>
              <a:rPr kumimoji="0" lang="pt-BR" sz="1800" b="1" i="0" u="none" strike="noStrike" kern="1200" cap="none" spc="0" normalizeH="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PHÁP.</a:t>
            </a:r>
            <a:endParaRPr kumimoji="0" lang="pt-BR" sz="1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697230" algn="l"/>
              </a:tabLst>
            </a:pPr>
            <a:r>
              <a:rPr lang="nl-NL" sz="2000" b="1" i="1" dirty="0">
                <a:solidFill>
                  <a:srgbClr val="FFFF00"/>
                </a:solidFill>
                <a:latin typeface="Times New Roman" panose="02020603050405020304" pitchFamily="18" charset="0"/>
                <a:ea typeface="Times New Roman" panose="02020603050405020304" pitchFamily="18" charset="0"/>
              </a:rPr>
              <a:t>1- Lí thuyết:</a:t>
            </a:r>
            <a:endParaRPr lang="en-US" dirty="0">
              <a:solidFill>
                <a:srgbClr val="FFFF00"/>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sz="2000" b="1" i="1" dirty="0">
                <a:solidFill>
                  <a:srgbClr val="FFC000"/>
                </a:solidFill>
                <a:latin typeface="Times New Roman" panose="02020603050405020304" pitchFamily="18" charset="0"/>
                <a:ea typeface="Times New Roman" panose="02020603050405020304" pitchFamily="18" charset="0"/>
              </a:rPr>
              <a:t>a- Trợ từ, thán từ:</a:t>
            </a:r>
            <a:endParaRPr lang="en-US" dirty="0">
              <a:solidFill>
                <a:srgbClr val="FFC000"/>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sz="2000" dirty="0">
                <a:solidFill>
                  <a:schemeClr val="bg1"/>
                </a:solidFill>
                <a:latin typeface="Times New Roman" panose="02020603050405020304" pitchFamily="18" charset="0"/>
                <a:ea typeface="Times New Roman" panose="02020603050405020304" pitchFamily="18" charset="0"/>
              </a:rPr>
              <a:t>- Là những từ chuyên đi kèm 1 từ ngữ trong câu để nhấn mạnh hoặc biểu thị thái độ đánh giá sự vật sự việc đc nói đến ở từ ngữ đó</a:t>
            </a:r>
            <a:endParaRPr lang="en-US"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sz="2000" dirty="0">
                <a:solidFill>
                  <a:schemeClr val="bg1"/>
                </a:solidFill>
                <a:latin typeface="Times New Roman" panose="02020603050405020304" pitchFamily="18" charset="0"/>
                <a:ea typeface="Times New Roman" panose="02020603050405020304" pitchFamily="18" charset="0"/>
              </a:rPr>
              <a:t>VD: Nó ăn </a:t>
            </a:r>
            <a:r>
              <a:rPr lang="nl-NL" sz="2000" u="sng" dirty="0">
                <a:solidFill>
                  <a:schemeClr val="bg1"/>
                </a:solidFill>
                <a:latin typeface="Times New Roman" panose="02020603050405020304" pitchFamily="18" charset="0"/>
                <a:ea typeface="Times New Roman" panose="02020603050405020304" pitchFamily="18" charset="0"/>
              </a:rPr>
              <a:t>có</a:t>
            </a:r>
            <a:r>
              <a:rPr lang="nl-NL" sz="2000" dirty="0">
                <a:solidFill>
                  <a:schemeClr val="bg1"/>
                </a:solidFill>
                <a:latin typeface="Times New Roman" panose="02020603050405020304" pitchFamily="18" charset="0"/>
                <a:ea typeface="Times New Roman" panose="02020603050405020304" pitchFamily="18" charset="0"/>
              </a:rPr>
              <a:t> 2 bát cơm.</a:t>
            </a:r>
            <a:endParaRPr lang="en-US"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sz="2000" dirty="0">
                <a:solidFill>
                  <a:schemeClr val="bg1"/>
                </a:solidFill>
                <a:latin typeface="Times New Roman" panose="02020603050405020304" pitchFamily="18" charset="0"/>
                <a:ea typeface="Times New Roman" panose="02020603050405020304" pitchFamily="18" charset="0"/>
              </a:rPr>
              <a:t>        Nó ăn </a:t>
            </a:r>
            <a:r>
              <a:rPr lang="nl-NL" sz="2000" u="sng" dirty="0">
                <a:solidFill>
                  <a:schemeClr val="bg1"/>
                </a:solidFill>
                <a:latin typeface="Times New Roman" panose="02020603050405020304" pitchFamily="18" charset="0"/>
                <a:ea typeface="Times New Roman" panose="02020603050405020304" pitchFamily="18" charset="0"/>
              </a:rPr>
              <a:t>những</a:t>
            </a:r>
            <a:r>
              <a:rPr lang="nl-NL" sz="2000" dirty="0">
                <a:solidFill>
                  <a:schemeClr val="bg1"/>
                </a:solidFill>
                <a:latin typeface="Times New Roman" panose="02020603050405020304" pitchFamily="18" charset="0"/>
                <a:ea typeface="Times New Roman" panose="02020603050405020304" pitchFamily="18" charset="0"/>
              </a:rPr>
              <a:t> 2 bát cơm.</a:t>
            </a:r>
            <a:endParaRPr lang="en-US"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sz="2000" b="1" i="1" dirty="0">
                <a:solidFill>
                  <a:srgbClr val="FFC000"/>
                </a:solidFill>
                <a:latin typeface="Times New Roman" panose="02020603050405020304" pitchFamily="18" charset="0"/>
                <a:ea typeface="Times New Roman" panose="02020603050405020304" pitchFamily="18" charset="0"/>
              </a:rPr>
              <a:t>b- Thán từ</a:t>
            </a:r>
            <a:r>
              <a:rPr lang="nl-NL" sz="2000" dirty="0">
                <a:solidFill>
                  <a:srgbClr val="FFC000"/>
                </a:solidFill>
                <a:latin typeface="Times New Roman" panose="02020603050405020304" pitchFamily="18" charset="0"/>
                <a:ea typeface="Times New Roman" panose="02020603050405020304" pitchFamily="18" charset="0"/>
              </a:rPr>
              <a:t>:</a:t>
            </a:r>
            <a:endParaRPr lang="en-US" dirty="0">
              <a:solidFill>
                <a:srgbClr val="FFC000"/>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sz="2000" dirty="0">
                <a:solidFill>
                  <a:schemeClr val="bg1"/>
                </a:solidFill>
                <a:latin typeface="Times New Roman" panose="02020603050405020304" pitchFamily="18" charset="0"/>
                <a:ea typeface="Times New Roman" panose="02020603050405020304" pitchFamily="18" charset="0"/>
              </a:rPr>
              <a:t>Là những từ dùng để bộc lộ tình cảm, cảm xúc của người nói hoặc dùng để gọi đáp</a:t>
            </a:r>
            <a:endParaRPr lang="en-US"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sz="2000" dirty="0">
                <a:solidFill>
                  <a:schemeClr val="bg1"/>
                </a:solidFill>
                <a:latin typeface="Times New Roman" panose="02020603050405020304" pitchFamily="18" charset="0"/>
                <a:ea typeface="Times New Roman" panose="02020603050405020304" pitchFamily="18" charset="0"/>
              </a:rPr>
              <a:t>VD: Ô hay tôi tưởng anh cũng biết rồi.</a:t>
            </a:r>
            <a:endParaRPr lang="en-US"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sz="2000" dirty="0">
                <a:solidFill>
                  <a:schemeClr val="bg1"/>
                </a:solidFill>
                <a:latin typeface="Times New Roman" panose="02020603050405020304" pitchFamily="18" charset="0"/>
                <a:ea typeface="Times New Roman" panose="02020603050405020304" pitchFamily="18" charset="0"/>
              </a:rPr>
              <a:t>        Dạ, em đang học bài.</a:t>
            </a:r>
            <a:endParaRPr lang="en-US" dirty="0">
              <a:solidFill>
                <a:schemeClr val="bg1"/>
              </a:solidFill>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chemeClr val="bg1"/>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213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57150"/>
            <a:ext cx="9144000" cy="5086350"/>
          </a:xfrm>
          <a:prstGeom prst="rect">
            <a:avLst/>
          </a:prstGeom>
          <a:solidFill>
            <a:srgbClr val="FF0000"/>
          </a:solidFill>
        </p:spPr>
        <p:style>
          <a:lnRef idx="3">
            <a:schemeClr val="lt1"/>
          </a:lnRef>
          <a:fillRef idx="1">
            <a:schemeClr val="accent1"/>
          </a:fillRef>
          <a:effectRef idx="1">
            <a:schemeClr val="accent1"/>
          </a:effectRef>
          <a:fontRef idx="minor">
            <a:schemeClr val="lt1"/>
          </a:fontRef>
        </p:style>
      </p:pic>
      <p:sp>
        <p:nvSpPr>
          <p:cNvPr id="2" name="Rectangle 1"/>
          <p:cNvSpPr/>
          <p:nvPr/>
        </p:nvSpPr>
        <p:spPr>
          <a:xfrm>
            <a:off x="381000" y="311408"/>
            <a:ext cx="8686800" cy="483209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II- NGỮ PHÁP.</a:t>
            </a:r>
          </a:p>
          <a:p>
            <a:pPr marL="0" marR="0" lvl="0" indent="0" algn="l" defTabSz="914400" rtl="0" eaLnBrk="1" fontAlgn="auto" latinLnBrk="0" hangingPunct="1">
              <a:lnSpc>
                <a:spcPct val="100000"/>
              </a:lnSpc>
              <a:spcBef>
                <a:spcPts val="0"/>
              </a:spcBef>
              <a:spcAft>
                <a:spcPts val="0"/>
              </a:spcAft>
              <a:buClrTx/>
              <a:buSzTx/>
              <a:buFontTx/>
              <a:buNone/>
              <a:tabLst>
                <a:tab pos="697230" algn="l"/>
              </a:tabLst>
              <a:defRPr/>
            </a:pPr>
            <a:r>
              <a:rPr kumimoji="0" lang="nl-NL" sz="2000" b="1" i="1"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1- Lí thuyết:</a:t>
            </a:r>
          </a:p>
          <a:p>
            <a:pPr>
              <a:spcAft>
                <a:spcPts val="0"/>
              </a:spcAft>
              <a:tabLst>
                <a:tab pos="697230" algn="l"/>
              </a:tabLst>
            </a:pPr>
            <a:r>
              <a:rPr lang="nl-NL" b="1" i="1" dirty="0">
                <a:solidFill>
                  <a:srgbClr val="FFC000"/>
                </a:solidFill>
                <a:latin typeface="Times New Roman" panose="02020603050405020304" pitchFamily="18" charset="0"/>
                <a:ea typeface="Times New Roman" panose="02020603050405020304" pitchFamily="18" charset="0"/>
              </a:rPr>
              <a:t>c- Tình thái từ:</a:t>
            </a:r>
            <a:endParaRPr lang="en-US" sz="1600" dirty="0">
              <a:solidFill>
                <a:srgbClr val="FFC000"/>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VD: Anh đọc xong cuốn sách này rồi </a:t>
            </a:r>
            <a:r>
              <a:rPr lang="nl-NL" u="sng" dirty="0">
                <a:solidFill>
                  <a:schemeClr val="bg1"/>
                </a:solidFill>
                <a:latin typeface="Times New Roman" panose="02020603050405020304" pitchFamily="18" charset="0"/>
                <a:ea typeface="Times New Roman" panose="02020603050405020304" pitchFamily="18" charset="0"/>
              </a:rPr>
              <a:t>à</a:t>
            </a:r>
            <a:r>
              <a:rPr lang="nl-NL" dirty="0">
                <a:solidFill>
                  <a:schemeClr val="bg1"/>
                </a:solidFill>
                <a:latin typeface="Times New Roman" panose="02020603050405020304" pitchFamily="18" charset="0"/>
                <a:ea typeface="Times New Roman" panose="02020603050405020304" pitchFamily="18" charset="0"/>
              </a:rPr>
              <a:t>?</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Chú ý quan hệ tuổi tác, thứ bậc xã hội và tình cảm đối với người nghe( người đọc)</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b="1" i="1" dirty="0">
                <a:solidFill>
                  <a:srgbClr val="FFC000"/>
                </a:solidFill>
                <a:latin typeface="Times New Roman" panose="02020603050405020304" pitchFamily="18" charset="0"/>
                <a:ea typeface="Times New Roman" panose="02020603050405020304" pitchFamily="18" charset="0"/>
              </a:rPr>
              <a:t>d- Câu ghép:</a:t>
            </a:r>
            <a:endParaRPr lang="en-US" sz="1600" dirty="0">
              <a:solidFill>
                <a:srgbClr val="FFC000"/>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VD: Gió thổi, mây bay, hoa nở.</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Những quan hệ thường gặp:</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Quan hệ nhân quả.</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Quan hệ giả thiết hệ quả.</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Quan hệ tương phản hoặc nhượng bộ.</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Quan hệ mục đích.</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Quan hệ bổ sung đồng thời.</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Quan hệ nối tiếp.</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dirty="0">
                <a:solidFill>
                  <a:schemeClr val="bg1"/>
                </a:solidFill>
                <a:latin typeface="Times New Roman" panose="02020603050405020304" pitchFamily="18" charset="0"/>
                <a:ea typeface="Times New Roman" panose="02020603050405020304" pitchFamily="18" charset="0"/>
              </a:rPr>
              <a:t>- Quan hệ lựa chọn.</a:t>
            </a:r>
            <a:endParaRPr lang="en-US" sz="1600" dirty="0">
              <a:solidFill>
                <a:schemeClr val="bg1"/>
              </a:solidFill>
              <a:latin typeface="Times New Roman" panose="02020603050405020304" pitchFamily="18" charset="0"/>
              <a:ea typeface="Times New Roman" panose="02020603050405020304" pitchFamily="18" charset="0"/>
            </a:endParaRPr>
          </a:p>
          <a:p>
            <a:pPr>
              <a:spcAft>
                <a:spcPts val="0"/>
              </a:spcAft>
              <a:tabLst>
                <a:tab pos="697230" algn="l"/>
              </a:tabLst>
            </a:pPr>
            <a:r>
              <a:rPr lang="nl-NL" b="1" i="1" dirty="0">
                <a:solidFill>
                  <a:srgbClr val="FFC000"/>
                </a:solidFill>
                <a:latin typeface="Times New Roman" panose="02020603050405020304" pitchFamily="18" charset="0"/>
                <a:ea typeface="Times New Roman" panose="02020603050405020304" pitchFamily="18" charset="0"/>
              </a:rPr>
              <a:t>e- Dấu câu: dấu ngoặc đơn, dấu hai chấm, dấu ngoặc kép.</a:t>
            </a:r>
            <a:endParaRPr lang="en-US" sz="1600" dirty="0">
              <a:solidFill>
                <a:srgbClr val="FFC000"/>
              </a:solidFill>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tab pos="697230" algn="l"/>
              </a:tabLst>
              <a:defRPr/>
            </a:pPr>
            <a:endParaRPr kumimoji="0" lang="en-US" sz="18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94830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Effect transition="in" filter="fade">
                                      <p:cBhvr>
                                        <p:cTn id="84" dur="1000"/>
                                        <p:tgtEl>
                                          <p:spTgt spid="2">
                                            <p:txEl>
                                              <p:pRg st="11" end="11"/>
                                            </p:txEl>
                                          </p:spTgt>
                                        </p:tgtEl>
                                      </p:cBhvr>
                                    </p:animEffect>
                                    <p:anim calcmode="lin" valueType="num">
                                      <p:cBhvr>
                                        <p:cTn id="8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Effect transition="in" filter="fade">
                                      <p:cBhvr>
                                        <p:cTn id="91" dur="1000"/>
                                        <p:tgtEl>
                                          <p:spTgt spid="2">
                                            <p:txEl>
                                              <p:pRg st="12" end="12"/>
                                            </p:txEl>
                                          </p:spTgt>
                                        </p:tgtEl>
                                      </p:cBhvr>
                                    </p:animEffect>
                                    <p:anim calcmode="lin" valueType="num">
                                      <p:cBhvr>
                                        <p:cTn id="92"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2">
                                            <p:txEl>
                                              <p:pRg st="13" end="13"/>
                                            </p:txEl>
                                          </p:spTgt>
                                        </p:tgtEl>
                                        <p:attrNameLst>
                                          <p:attrName>style.visibility</p:attrName>
                                        </p:attrNameLst>
                                      </p:cBhvr>
                                      <p:to>
                                        <p:strVal val="visible"/>
                                      </p:to>
                                    </p:set>
                                    <p:animEffect transition="in" filter="fade">
                                      <p:cBhvr>
                                        <p:cTn id="98" dur="1000"/>
                                        <p:tgtEl>
                                          <p:spTgt spid="2">
                                            <p:txEl>
                                              <p:pRg st="13" end="13"/>
                                            </p:txEl>
                                          </p:spTgt>
                                        </p:tgtEl>
                                      </p:cBhvr>
                                    </p:animEffect>
                                    <p:anim calcmode="lin" valueType="num">
                                      <p:cBhvr>
                                        <p:cTn id="99"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2">
                                            <p:txEl>
                                              <p:pRg st="14" end="14"/>
                                            </p:txEl>
                                          </p:spTgt>
                                        </p:tgtEl>
                                        <p:attrNameLst>
                                          <p:attrName>style.visibility</p:attrName>
                                        </p:attrNameLst>
                                      </p:cBhvr>
                                      <p:to>
                                        <p:strVal val="visible"/>
                                      </p:to>
                                    </p:set>
                                    <p:animEffect transition="in" filter="fade">
                                      <p:cBhvr>
                                        <p:cTn id="105" dur="1000"/>
                                        <p:tgtEl>
                                          <p:spTgt spid="2">
                                            <p:txEl>
                                              <p:pRg st="14" end="14"/>
                                            </p:txEl>
                                          </p:spTgt>
                                        </p:tgtEl>
                                      </p:cBhvr>
                                    </p:animEffect>
                                    <p:anim calcmode="lin" valueType="num">
                                      <p:cBhvr>
                                        <p:cTn id="106"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nodeType="clickEffect">
                                  <p:stCondLst>
                                    <p:cond delay="0"/>
                                  </p:stCondLst>
                                  <p:childTnLst>
                                    <p:set>
                                      <p:cBhvr>
                                        <p:cTn id="111" dur="1" fill="hold">
                                          <p:stCondLst>
                                            <p:cond delay="0"/>
                                          </p:stCondLst>
                                        </p:cTn>
                                        <p:tgtEl>
                                          <p:spTgt spid="2">
                                            <p:txEl>
                                              <p:pRg st="15" end="15"/>
                                            </p:txEl>
                                          </p:spTgt>
                                        </p:tgtEl>
                                        <p:attrNameLst>
                                          <p:attrName>style.visibility</p:attrName>
                                        </p:attrNameLst>
                                      </p:cBhvr>
                                      <p:to>
                                        <p:strVal val="visible"/>
                                      </p:to>
                                    </p:set>
                                    <p:animEffect transition="in" filter="fade">
                                      <p:cBhvr>
                                        <p:cTn id="112" dur="1000"/>
                                        <p:tgtEl>
                                          <p:spTgt spid="2">
                                            <p:txEl>
                                              <p:pRg st="15" end="15"/>
                                            </p:txEl>
                                          </p:spTgt>
                                        </p:tgtEl>
                                      </p:cBhvr>
                                    </p:animEffect>
                                    <p:anim calcmode="lin" valueType="num">
                                      <p:cBhvr>
                                        <p:cTn id="113"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114" dur="1000" fill="hold"/>
                                        <p:tgtEl>
                                          <p:spTgt spid="2">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2615</TotalTime>
  <Words>983</Words>
  <Application>Microsoft Office PowerPoint</Application>
  <PresentationFormat>On-screen Show (16:9)</PresentationFormat>
  <Paragraphs>97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.VnTime</vt:lpstr>
      <vt:lpstr>Arial</vt:lpstr>
      <vt:lpstr>Calibri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NV-KH-LÊ TUẤN</cp:lastModifiedBy>
  <cp:revision>239</cp:revision>
  <dcterms:created xsi:type="dcterms:W3CDTF">2006-08-16T00:00:00Z</dcterms:created>
  <dcterms:modified xsi:type="dcterms:W3CDTF">2022-09-07T13:15:56Z</dcterms:modified>
</cp:coreProperties>
</file>